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83" r:id="rId3"/>
    <p:sldId id="263" r:id="rId4"/>
    <p:sldId id="257" r:id="rId5"/>
    <p:sldId id="262" r:id="rId6"/>
    <p:sldId id="268" r:id="rId7"/>
    <p:sldId id="265" r:id="rId8"/>
    <p:sldId id="258" r:id="rId9"/>
    <p:sldId id="260" r:id="rId10"/>
    <p:sldId id="284" r:id="rId11"/>
    <p:sldId id="264" r:id="rId12"/>
    <p:sldId id="259" r:id="rId13"/>
    <p:sldId id="282" r:id="rId14"/>
    <p:sldId id="270" r:id="rId15"/>
    <p:sldId id="271" r:id="rId16"/>
    <p:sldId id="272" r:id="rId17"/>
    <p:sldId id="278" r:id="rId18"/>
    <p:sldId id="279" r:id="rId19"/>
    <p:sldId id="269" r:id="rId20"/>
    <p:sldId id="274" r:id="rId21"/>
    <p:sldId id="277" r:id="rId22"/>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6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2F21ABD-CE09-4EF5-AB8D-61B98352665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7D09D28-ABF1-41B9-A4C3-BD26818D1C35}">
      <dgm:prSet/>
      <dgm:spPr/>
      <dgm:t>
        <a:bodyPr/>
        <a:lstStyle/>
        <a:p>
          <a:r>
            <a:rPr lang="en-US" baseline="0"/>
            <a:t>Meet Legal Obligations</a:t>
          </a:r>
          <a:endParaRPr lang="en-US"/>
        </a:p>
      </dgm:t>
    </dgm:pt>
    <dgm:pt modelId="{C3256817-5744-4BB5-8D12-188FD1FA1BC8}" type="parTrans" cxnId="{2334D5DE-09DE-491D-B450-D15562CC980F}">
      <dgm:prSet/>
      <dgm:spPr/>
      <dgm:t>
        <a:bodyPr/>
        <a:lstStyle/>
        <a:p>
          <a:endParaRPr lang="en-US"/>
        </a:p>
      </dgm:t>
    </dgm:pt>
    <dgm:pt modelId="{DA8C2A9D-9B24-47F8-97EE-20FC45C74E00}" type="sibTrans" cxnId="{2334D5DE-09DE-491D-B450-D15562CC980F}">
      <dgm:prSet/>
      <dgm:spPr/>
      <dgm:t>
        <a:bodyPr/>
        <a:lstStyle/>
        <a:p>
          <a:endParaRPr lang="en-US"/>
        </a:p>
      </dgm:t>
    </dgm:pt>
    <dgm:pt modelId="{32D3894E-BEE2-4CCE-A2EB-A458F227EBCA}">
      <dgm:prSet/>
      <dgm:spPr/>
      <dgm:t>
        <a:bodyPr/>
        <a:lstStyle/>
        <a:p>
          <a:r>
            <a:rPr lang="en-US" baseline="0" dirty="0"/>
            <a:t>Avoid overpaying Income Tax</a:t>
          </a:r>
          <a:endParaRPr lang="en-US" dirty="0"/>
        </a:p>
      </dgm:t>
    </dgm:pt>
    <dgm:pt modelId="{D08E73FC-1645-490A-A639-374D13D4005B}" type="parTrans" cxnId="{D787FF37-4C5A-4BE6-80C7-9775BC410AC1}">
      <dgm:prSet/>
      <dgm:spPr/>
      <dgm:t>
        <a:bodyPr/>
        <a:lstStyle/>
        <a:p>
          <a:endParaRPr lang="en-US"/>
        </a:p>
      </dgm:t>
    </dgm:pt>
    <dgm:pt modelId="{E6996B3F-CBA4-4279-8F82-8746493A9669}" type="sibTrans" cxnId="{D787FF37-4C5A-4BE6-80C7-9775BC410AC1}">
      <dgm:prSet/>
      <dgm:spPr/>
      <dgm:t>
        <a:bodyPr/>
        <a:lstStyle/>
        <a:p>
          <a:endParaRPr lang="en-US"/>
        </a:p>
      </dgm:t>
    </dgm:pt>
    <dgm:pt modelId="{A64A5EC4-5237-468C-9731-93C8DB643F97}">
      <dgm:prSet/>
      <dgm:spPr/>
      <dgm:t>
        <a:bodyPr/>
        <a:lstStyle/>
        <a:p>
          <a:r>
            <a:rPr lang="en-US" baseline="0" dirty="0"/>
            <a:t>Legally lowering your income by properly applying deductions (lower income = lower taxes)</a:t>
          </a:r>
          <a:endParaRPr lang="en-US" dirty="0"/>
        </a:p>
      </dgm:t>
    </dgm:pt>
    <dgm:pt modelId="{AAFCF422-F668-40AE-99EA-CE64BAD9A368}" type="parTrans" cxnId="{2342239A-BA8A-4998-89CF-CFC3577545C0}">
      <dgm:prSet/>
      <dgm:spPr/>
      <dgm:t>
        <a:bodyPr/>
        <a:lstStyle/>
        <a:p>
          <a:endParaRPr lang="en-US"/>
        </a:p>
      </dgm:t>
    </dgm:pt>
    <dgm:pt modelId="{E58398CE-BF2F-49BA-A4D7-878C2FDDAF06}" type="sibTrans" cxnId="{2342239A-BA8A-4998-89CF-CFC3577545C0}">
      <dgm:prSet/>
      <dgm:spPr/>
      <dgm:t>
        <a:bodyPr/>
        <a:lstStyle/>
        <a:p>
          <a:endParaRPr lang="en-US"/>
        </a:p>
      </dgm:t>
    </dgm:pt>
    <dgm:pt modelId="{78733FC0-158D-4F56-B462-8A048A1B97CC}">
      <dgm:prSet/>
      <dgm:spPr/>
      <dgm:t>
        <a:bodyPr/>
        <a:lstStyle/>
        <a:p>
          <a:r>
            <a:rPr lang="en-US" baseline="0" dirty="0"/>
            <a:t>Applying applicable tax credits</a:t>
          </a:r>
          <a:endParaRPr lang="en-US" dirty="0"/>
        </a:p>
      </dgm:t>
    </dgm:pt>
    <dgm:pt modelId="{5D1AA87E-BE50-4E1B-9F40-D537DBD8517A}" type="parTrans" cxnId="{BC218973-F8EB-45A5-935F-46BE544A7B23}">
      <dgm:prSet/>
      <dgm:spPr/>
      <dgm:t>
        <a:bodyPr/>
        <a:lstStyle/>
        <a:p>
          <a:endParaRPr lang="en-US"/>
        </a:p>
      </dgm:t>
    </dgm:pt>
    <dgm:pt modelId="{1DC9C468-4D26-431B-A6E3-77A0DBB2CD96}" type="sibTrans" cxnId="{BC218973-F8EB-45A5-935F-46BE544A7B23}">
      <dgm:prSet/>
      <dgm:spPr/>
      <dgm:t>
        <a:bodyPr/>
        <a:lstStyle/>
        <a:p>
          <a:endParaRPr lang="en-US"/>
        </a:p>
      </dgm:t>
    </dgm:pt>
    <dgm:pt modelId="{29CACA61-9068-40E7-8EEB-231373AD8E07}">
      <dgm:prSet/>
      <dgm:spPr/>
      <dgm:t>
        <a:bodyPr/>
        <a:lstStyle/>
        <a:p>
          <a:r>
            <a:rPr lang="en-US" baseline="0"/>
            <a:t>Avoiding interest payments to the IRS</a:t>
          </a:r>
          <a:endParaRPr lang="en-US"/>
        </a:p>
      </dgm:t>
    </dgm:pt>
    <dgm:pt modelId="{EACD0CEE-0F96-4140-9574-7D8EB6FED807}" type="parTrans" cxnId="{A43579DE-2ECA-446D-8141-A1E6AEEC53B9}">
      <dgm:prSet/>
      <dgm:spPr/>
      <dgm:t>
        <a:bodyPr/>
        <a:lstStyle/>
        <a:p>
          <a:endParaRPr lang="en-US"/>
        </a:p>
      </dgm:t>
    </dgm:pt>
    <dgm:pt modelId="{6A8D362E-B4DA-40C5-8FA6-4BF60727783E}" type="sibTrans" cxnId="{A43579DE-2ECA-446D-8141-A1E6AEEC53B9}">
      <dgm:prSet/>
      <dgm:spPr/>
      <dgm:t>
        <a:bodyPr/>
        <a:lstStyle/>
        <a:p>
          <a:endParaRPr lang="en-US"/>
        </a:p>
      </dgm:t>
    </dgm:pt>
    <dgm:pt modelId="{D039B417-CD27-4669-93C1-7B1C7141918B}">
      <dgm:prSet/>
      <dgm:spPr/>
      <dgm:t>
        <a:bodyPr/>
        <a:lstStyle/>
        <a:p>
          <a:r>
            <a:rPr lang="en-US" baseline="0"/>
            <a:t>Avoiding penalty payments</a:t>
          </a:r>
          <a:endParaRPr lang="en-US"/>
        </a:p>
      </dgm:t>
    </dgm:pt>
    <dgm:pt modelId="{619C7D05-9ED5-4275-BDE7-54FB872C36DA}" type="parTrans" cxnId="{CD52B8BA-2F62-425E-B615-F9B0BB4DF3F1}">
      <dgm:prSet/>
      <dgm:spPr/>
      <dgm:t>
        <a:bodyPr/>
        <a:lstStyle/>
        <a:p>
          <a:endParaRPr lang="en-US"/>
        </a:p>
      </dgm:t>
    </dgm:pt>
    <dgm:pt modelId="{CB0CEE02-F5EF-4012-AA03-612A68714BB9}" type="sibTrans" cxnId="{CD52B8BA-2F62-425E-B615-F9B0BB4DF3F1}">
      <dgm:prSet/>
      <dgm:spPr/>
      <dgm:t>
        <a:bodyPr/>
        <a:lstStyle/>
        <a:p>
          <a:endParaRPr lang="en-US"/>
        </a:p>
      </dgm:t>
    </dgm:pt>
    <dgm:pt modelId="{F41C5B4B-02D3-40FF-BDA8-6A6867CB8C36}">
      <dgm:prSet/>
      <dgm:spPr/>
      <dgm:t>
        <a:bodyPr/>
        <a:lstStyle/>
        <a:p>
          <a:r>
            <a:rPr lang="en-US" baseline="0"/>
            <a:t>Get your refund*</a:t>
          </a:r>
          <a:endParaRPr lang="en-US"/>
        </a:p>
      </dgm:t>
    </dgm:pt>
    <dgm:pt modelId="{EA401713-B81B-4F17-AD33-554BC286168A}" type="parTrans" cxnId="{E28E8938-BB3C-424B-95C0-84AED4DE6B20}">
      <dgm:prSet/>
      <dgm:spPr/>
      <dgm:t>
        <a:bodyPr/>
        <a:lstStyle/>
        <a:p>
          <a:endParaRPr lang="en-US"/>
        </a:p>
      </dgm:t>
    </dgm:pt>
    <dgm:pt modelId="{C0AB7B70-E437-4CA6-B9E8-674F1BF1EE6B}" type="sibTrans" cxnId="{E28E8938-BB3C-424B-95C0-84AED4DE6B20}">
      <dgm:prSet/>
      <dgm:spPr/>
      <dgm:t>
        <a:bodyPr/>
        <a:lstStyle/>
        <a:p>
          <a:endParaRPr lang="en-US"/>
        </a:p>
      </dgm:t>
    </dgm:pt>
    <dgm:pt modelId="{C666C2DC-8C6E-4796-81F4-B3A47BB9FFBE}" type="pres">
      <dgm:prSet presAssocID="{A2F21ABD-CE09-4EF5-AB8D-61B983526659}" presName="diagram" presStyleCnt="0">
        <dgm:presLayoutVars>
          <dgm:dir/>
          <dgm:resizeHandles val="exact"/>
        </dgm:presLayoutVars>
      </dgm:prSet>
      <dgm:spPr/>
    </dgm:pt>
    <dgm:pt modelId="{B1B5857C-C579-490B-A8CC-791F8A51DCAE}" type="pres">
      <dgm:prSet presAssocID="{C7D09D28-ABF1-41B9-A4C3-BD26818D1C35}" presName="node" presStyleLbl="node1" presStyleIdx="0" presStyleCnt="7">
        <dgm:presLayoutVars>
          <dgm:bulletEnabled val="1"/>
        </dgm:presLayoutVars>
      </dgm:prSet>
      <dgm:spPr/>
    </dgm:pt>
    <dgm:pt modelId="{7A1B4865-940B-45BB-9996-8C5D332BF5D7}" type="pres">
      <dgm:prSet presAssocID="{DA8C2A9D-9B24-47F8-97EE-20FC45C74E00}" presName="sibTrans" presStyleCnt="0"/>
      <dgm:spPr/>
    </dgm:pt>
    <dgm:pt modelId="{39B1F23C-4629-43F8-AF61-D1619AF15D07}" type="pres">
      <dgm:prSet presAssocID="{32D3894E-BEE2-4CCE-A2EB-A458F227EBCA}" presName="node" presStyleLbl="node1" presStyleIdx="1" presStyleCnt="7">
        <dgm:presLayoutVars>
          <dgm:bulletEnabled val="1"/>
        </dgm:presLayoutVars>
      </dgm:prSet>
      <dgm:spPr/>
    </dgm:pt>
    <dgm:pt modelId="{BAB85AA9-0E1F-42D7-9A0F-E9262C7F27E5}" type="pres">
      <dgm:prSet presAssocID="{E6996B3F-CBA4-4279-8F82-8746493A9669}" presName="sibTrans" presStyleCnt="0"/>
      <dgm:spPr/>
    </dgm:pt>
    <dgm:pt modelId="{BF52047C-A647-461D-BC00-D23EFAA19309}" type="pres">
      <dgm:prSet presAssocID="{A64A5EC4-5237-468C-9731-93C8DB643F97}" presName="node" presStyleLbl="node1" presStyleIdx="2" presStyleCnt="7">
        <dgm:presLayoutVars>
          <dgm:bulletEnabled val="1"/>
        </dgm:presLayoutVars>
      </dgm:prSet>
      <dgm:spPr/>
    </dgm:pt>
    <dgm:pt modelId="{35F3E4BA-CC39-4685-A848-B73A30B5E031}" type="pres">
      <dgm:prSet presAssocID="{E58398CE-BF2F-49BA-A4D7-878C2FDDAF06}" presName="sibTrans" presStyleCnt="0"/>
      <dgm:spPr/>
    </dgm:pt>
    <dgm:pt modelId="{FE45FD70-D11B-41E9-8924-296D6B8384D0}" type="pres">
      <dgm:prSet presAssocID="{78733FC0-158D-4F56-B462-8A048A1B97CC}" presName="node" presStyleLbl="node1" presStyleIdx="3" presStyleCnt="7">
        <dgm:presLayoutVars>
          <dgm:bulletEnabled val="1"/>
        </dgm:presLayoutVars>
      </dgm:prSet>
      <dgm:spPr/>
    </dgm:pt>
    <dgm:pt modelId="{FDFAD058-6FA8-4D1B-94E9-D8569E5C4FA8}" type="pres">
      <dgm:prSet presAssocID="{1DC9C468-4D26-431B-A6E3-77A0DBB2CD96}" presName="sibTrans" presStyleCnt="0"/>
      <dgm:spPr/>
    </dgm:pt>
    <dgm:pt modelId="{00B42128-88F0-499F-846C-1405E265B7D3}" type="pres">
      <dgm:prSet presAssocID="{29CACA61-9068-40E7-8EEB-231373AD8E07}" presName="node" presStyleLbl="node1" presStyleIdx="4" presStyleCnt="7">
        <dgm:presLayoutVars>
          <dgm:bulletEnabled val="1"/>
        </dgm:presLayoutVars>
      </dgm:prSet>
      <dgm:spPr/>
    </dgm:pt>
    <dgm:pt modelId="{F50933B9-DC3D-48EE-B20D-D748002B60EA}" type="pres">
      <dgm:prSet presAssocID="{6A8D362E-B4DA-40C5-8FA6-4BF60727783E}" presName="sibTrans" presStyleCnt="0"/>
      <dgm:spPr/>
    </dgm:pt>
    <dgm:pt modelId="{4FCB8338-1D23-47A4-AC48-33A879533E55}" type="pres">
      <dgm:prSet presAssocID="{D039B417-CD27-4669-93C1-7B1C7141918B}" presName="node" presStyleLbl="node1" presStyleIdx="5" presStyleCnt="7">
        <dgm:presLayoutVars>
          <dgm:bulletEnabled val="1"/>
        </dgm:presLayoutVars>
      </dgm:prSet>
      <dgm:spPr/>
    </dgm:pt>
    <dgm:pt modelId="{1C8DB7E4-55A5-47C6-B0A6-0828FEFE0376}" type="pres">
      <dgm:prSet presAssocID="{CB0CEE02-F5EF-4012-AA03-612A68714BB9}" presName="sibTrans" presStyleCnt="0"/>
      <dgm:spPr/>
    </dgm:pt>
    <dgm:pt modelId="{4F6F7CB7-B35A-4A76-B640-ECE34109E42D}" type="pres">
      <dgm:prSet presAssocID="{F41C5B4B-02D3-40FF-BDA8-6A6867CB8C36}" presName="node" presStyleLbl="node1" presStyleIdx="6" presStyleCnt="7">
        <dgm:presLayoutVars>
          <dgm:bulletEnabled val="1"/>
        </dgm:presLayoutVars>
      </dgm:prSet>
      <dgm:spPr/>
    </dgm:pt>
  </dgm:ptLst>
  <dgm:cxnLst>
    <dgm:cxn modelId="{3E06E209-82E8-4515-AA8F-DF0D60E49F62}" type="presOf" srcId="{C7D09D28-ABF1-41B9-A4C3-BD26818D1C35}" destId="{B1B5857C-C579-490B-A8CC-791F8A51DCAE}" srcOrd="0" destOrd="0" presId="urn:microsoft.com/office/officeart/2005/8/layout/default"/>
    <dgm:cxn modelId="{EEBB3935-F9AC-42D2-A321-A0CDA51AF75A}" type="presOf" srcId="{78733FC0-158D-4F56-B462-8A048A1B97CC}" destId="{FE45FD70-D11B-41E9-8924-296D6B8384D0}" srcOrd="0" destOrd="0" presId="urn:microsoft.com/office/officeart/2005/8/layout/default"/>
    <dgm:cxn modelId="{D787FF37-4C5A-4BE6-80C7-9775BC410AC1}" srcId="{A2F21ABD-CE09-4EF5-AB8D-61B983526659}" destId="{32D3894E-BEE2-4CCE-A2EB-A458F227EBCA}" srcOrd="1" destOrd="0" parTransId="{D08E73FC-1645-490A-A639-374D13D4005B}" sibTransId="{E6996B3F-CBA4-4279-8F82-8746493A9669}"/>
    <dgm:cxn modelId="{E28E8938-BB3C-424B-95C0-84AED4DE6B20}" srcId="{A2F21ABD-CE09-4EF5-AB8D-61B983526659}" destId="{F41C5B4B-02D3-40FF-BDA8-6A6867CB8C36}" srcOrd="6" destOrd="0" parTransId="{EA401713-B81B-4F17-AD33-554BC286168A}" sibTransId="{C0AB7B70-E437-4CA6-B9E8-674F1BF1EE6B}"/>
    <dgm:cxn modelId="{F156A171-E954-4017-8609-0A70D9F05AE0}" type="presOf" srcId="{32D3894E-BEE2-4CCE-A2EB-A458F227EBCA}" destId="{39B1F23C-4629-43F8-AF61-D1619AF15D07}" srcOrd="0" destOrd="0" presId="urn:microsoft.com/office/officeart/2005/8/layout/default"/>
    <dgm:cxn modelId="{BC218973-F8EB-45A5-935F-46BE544A7B23}" srcId="{A2F21ABD-CE09-4EF5-AB8D-61B983526659}" destId="{78733FC0-158D-4F56-B462-8A048A1B97CC}" srcOrd="3" destOrd="0" parTransId="{5D1AA87E-BE50-4E1B-9F40-D537DBD8517A}" sibTransId="{1DC9C468-4D26-431B-A6E3-77A0DBB2CD96}"/>
    <dgm:cxn modelId="{2342239A-BA8A-4998-89CF-CFC3577545C0}" srcId="{A2F21ABD-CE09-4EF5-AB8D-61B983526659}" destId="{A64A5EC4-5237-468C-9731-93C8DB643F97}" srcOrd="2" destOrd="0" parTransId="{AAFCF422-F668-40AE-99EA-CE64BAD9A368}" sibTransId="{E58398CE-BF2F-49BA-A4D7-878C2FDDAF06}"/>
    <dgm:cxn modelId="{19B734A2-58AC-49EB-AE59-B202EBDA9114}" type="presOf" srcId="{A64A5EC4-5237-468C-9731-93C8DB643F97}" destId="{BF52047C-A647-461D-BC00-D23EFAA19309}" srcOrd="0" destOrd="0" presId="urn:microsoft.com/office/officeart/2005/8/layout/default"/>
    <dgm:cxn modelId="{87122CA3-2191-49C1-82C7-AB5CF6A0D96F}" type="presOf" srcId="{D039B417-CD27-4669-93C1-7B1C7141918B}" destId="{4FCB8338-1D23-47A4-AC48-33A879533E55}" srcOrd="0" destOrd="0" presId="urn:microsoft.com/office/officeart/2005/8/layout/default"/>
    <dgm:cxn modelId="{139426A5-FB97-4135-9DD1-07816F30317D}" type="presOf" srcId="{29CACA61-9068-40E7-8EEB-231373AD8E07}" destId="{00B42128-88F0-499F-846C-1405E265B7D3}" srcOrd="0" destOrd="0" presId="urn:microsoft.com/office/officeart/2005/8/layout/default"/>
    <dgm:cxn modelId="{0350A9B8-D793-4DFA-A0E7-DD9DB0E25908}" type="presOf" srcId="{A2F21ABD-CE09-4EF5-AB8D-61B983526659}" destId="{C666C2DC-8C6E-4796-81F4-B3A47BB9FFBE}" srcOrd="0" destOrd="0" presId="urn:microsoft.com/office/officeart/2005/8/layout/default"/>
    <dgm:cxn modelId="{CD52B8BA-2F62-425E-B615-F9B0BB4DF3F1}" srcId="{A2F21ABD-CE09-4EF5-AB8D-61B983526659}" destId="{D039B417-CD27-4669-93C1-7B1C7141918B}" srcOrd="5" destOrd="0" parTransId="{619C7D05-9ED5-4275-BDE7-54FB872C36DA}" sibTransId="{CB0CEE02-F5EF-4012-AA03-612A68714BB9}"/>
    <dgm:cxn modelId="{A43579DE-2ECA-446D-8141-A1E6AEEC53B9}" srcId="{A2F21ABD-CE09-4EF5-AB8D-61B983526659}" destId="{29CACA61-9068-40E7-8EEB-231373AD8E07}" srcOrd="4" destOrd="0" parTransId="{EACD0CEE-0F96-4140-9574-7D8EB6FED807}" sibTransId="{6A8D362E-B4DA-40C5-8FA6-4BF60727783E}"/>
    <dgm:cxn modelId="{2334D5DE-09DE-491D-B450-D15562CC980F}" srcId="{A2F21ABD-CE09-4EF5-AB8D-61B983526659}" destId="{C7D09D28-ABF1-41B9-A4C3-BD26818D1C35}" srcOrd="0" destOrd="0" parTransId="{C3256817-5744-4BB5-8D12-188FD1FA1BC8}" sibTransId="{DA8C2A9D-9B24-47F8-97EE-20FC45C74E00}"/>
    <dgm:cxn modelId="{248219E5-8D32-484F-9363-1FC5C32D9A22}" type="presOf" srcId="{F41C5B4B-02D3-40FF-BDA8-6A6867CB8C36}" destId="{4F6F7CB7-B35A-4A76-B640-ECE34109E42D}" srcOrd="0" destOrd="0" presId="urn:microsoft.com/office/officeart/2005/8/layout/default"/>
    <dgm:cxn modelId="{86415891-8498-48C8-9A68-3F48D39D13E7}" type="presParOf" srcId="{C666C2DC-8C6E-4796-81F4-B3A47BB9FFBE}" destId="{B1B5857C-C579-490B-A8CC-791F8A51DCAE}" srcOrd="0" destOrd="0" presId="urn:microsoft.com/office/officeart/2005/8/layout/default"/>
    <dgm:cxn modelId="{66F046AE-DAC8-491F-B29F-EF0B602497E9}" type="presParOf" srcId="{C666C2DC-8C6E-4796-81F4-B3A47BB9FFBE}" destId="{7A1B4865-940B-45BB-9996-8C5D332BF5D7}" srcOrd="1" destOrd="0" presId="urn:microsoft.com/office/officeart/2005/8/layout/default"/>
    <dgm:cxn modelId="{4DA22021-6828-4375-A480-A2977894EF03}" type="presParOf" srcId="{C666C2DC-8C6E-4796-81F4-B3A47BB9FFBE}" destId="{39B1F23C-4629-43F8-AF61-D1619AF15D07}" srcOrd="2" destOrd="0" presId="urn:microsoft.com/office/officeart/2005/8/layout/default"/>
    <dgm:cxn modelId="{45FC96B8-D0B3-48A7-A429-FE5C0035A567}" type="presParOf" srcId="{C666C2DC-8C6E-4796-81F4-B3A47BB9FFBE}" destId="{BAB85AA9-0E1F-42D7-9A0F-E9262C7F27E5}" srcOrd="3" destOrd="0" presId="urn:microsoft.com/office/officeart/2005/8/layout/default"/>
    <dgm:cxn modelId="{F23FCB2A-558D-414A-9E8A-2F14A171B842}" type="presParOf" srcId="{C666C2DC-8C6E-4796-81F4-B3A47BB9FFBE}" destId="{BF52047C-A647-461D-BC00-D23EFAA19309}" srcOrd="4" destOrd="0" presId="urn:microsoft.com/office/officeart/2005/8/layout/default"/>
    <dgm:cxn modelId="{511ED5B4-C796-49D2-83DC-4152F304FCE5}" type="presParOf" srcId="{C666C2DC-8C6E-4796-81F4-B3A47BB9FFBE}" destId="{35F3E4BA-CC39-4685-A848-B73A30B5E031}" srcOrd="5" destOrd="0" presId="urn:microsoft.com/office/officeart/2005/8/layout/default"/>
    <dgm:cxn modelId="{410B796E-A9C4-4275-B6B4-B5A26753F002}" type="presParOf" srcId="{C666C2DC-8C6E-4796-81F4-B3A47BB9FFBE}" destId="{FE45FD70-D11B-41E9-8924-296D6B8384D0}" srcOrd="6" destOrd="0" presId="urn:microsoft.com/office/officeart/2005/8/layout/default"/>
    <dgm:cxn modelId="{39577ABA-DC36-494B-894E-5BE866989009}" type="presParOf" srcId="{C666C2DC-8C6E-4796-81F4-B3A47BB9FFBE}" destId="{FDFAD058-6FA8-4D1B-94E9-D8569E5C4FA8}" srcOrd="7" destOrd="0" presId="urn:microsoft.com/office/officeart/2005/8/layout/default"/>
    <dgm:cxn modelId="{3EE57F4D-C5D7-48B5-914B-BF37421E5762}" type="presParOf" srcId="{C666C2DC-8C6E-4796-81F4-B3A47BB9FFBE}" destId="{00B42128-88F0-499F-846C-1405E265B7D3}" srcOrd="8" destOrd="0" presId="urn:microsoft.com/office/officeart/2005/8/layout/default"/>
    <dgm:cxn modelId="{5DA6F924-CCD7-43A8-8F46-9C753829067F}" type="presParOf" srcId="{C666C2DC-8C6E-4796-81F4-B3A47BB9FFBE}" destId="{F50933B9-DC3D-48EE-B20D-D748002B60EA}" srcOrd="9" destOrd="0" presId="urn:microsoft.com/office/officeart/2005/8/layout/default"/>
    <dgm:cxn modelId="{E3EB73D1-4E9F-469E-AD58-66367A3BCD45}" type="presParOf" srcId="{C666C2DC-8C6E-4796-81F4-B3A47BB9FFBE}" destId="{4FCB8338-1D23-47A4-AC48-33A879533E55}" srcOrd="10" destOrd="0" presId="urn:microsoft.com/office/officeart/2005/8/layout/default"/>
    <dgm:cxn modelId="{D5EA9A93-621B-442A-94F8-AC508BAA8A55}" type="presParOf" srcId="{C666C2DC-8C6E-4796-81F4-B3A47BB9FFBE}" destId="{1C8DB7E4-55A5-47C6-B0A6-0828FEFE0376}" srcOrd="11" destOrd="0" presId="urn:microsoft.com/office/officeart/2005/8/layout/default"/>
    <dgm:cxn modelId="{A41E6EA6-4ACF-4A7D-BA76-8DC95E630E9B}" type="presParOf" srcId="{C666C2DC-8C6E-4796-81F4-B3A47BB9FFBE}" destId="{4F6F7CB7-B35A-4A76-B640-ECE34109E42D}"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B53CE8-570C-4ED5-86A9-3CEFE85EF9F2}"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F3F5B620-B1B9-4B31-B16D-5227B7D4AD09}">
      <dgm:prSet/>
      <dgm:spPr/>
      <dgm:t>
        <a:bodyPr/>
        <a:lstStyle/>
        <a:p>
          <a:r>
            <a:rPr lang="en-US" baseline="0" dirty="0"/>
            <a:t>Typically, April 15 is the due date</a:t>
          </a:r>
          <a:endParaRPr lang="en-US" dirty="0"/>
        </a:p>
      </dgm:t>
    </dgm:pt>
    <dgm:pt modelId="{A3DB850C-6B31-4517-9A43-5E271F36F693}" type="parTrans" cxnId="{F530087F-9EB7-4038-B480-13145CDE2216}">
      <dgm:prSet/>
      <dgm:spPr/>
      <dgm:t>
        <a:bodyPr/>
        <a:lstStyle/>
        <a:p>
          <a:endParaRPr lang="en-US"/>
        </a:p>
      </dgm:t>
    </dgm:pt>
    <dgm:pt modelId="{CD5DF96D-D3D4-42CA-A72E-E0C72FEF0FB0}" type="sibTrans" cxnId="{F530087F-9EB7-4038-B480-13145CDE2216}">
      <dgm:prSet/>
      <dgm:spPr/>
      <dgm:t>
        <a:bodyPr/>
        <a:lstStyle/>
        <a:p>
          <a:endParaRPr lang="en-US"/>
        </a:p>
      </dgm:t>
    </dgm:pt>
    <dgm:pt modelId="{295A3B3E-5E44-4AF2-AE56-114C26709701}">
      <dgm:prSet/>
      <dgm:spPr/>
      <dgm:t>
        <a:bodyPr/>
        <a:lstStyle/>
        <a:p>
          <a:r>
            <a:rPr lang="en-US" baseline="0"/>
            <a:t>If April 15 falls on a Saturday, Sunday or legal Holiday the due date is moved to the next business day (for the 2022 tax year the due date was April 18 because of the Emancipation Day Holiday in Washington, DC)</a:t>
          </a:r>
          <a:endParaRPr lang="en-US"/>
        </a:p>
      </dgm:t>
    </dgm:pt>
    <dgm:pt modelId="{86B71635-3EB7-4153-AEB4-8163400B6C4A}" type="parTrans" cxnId="{67839DC5-F7C6-49E9-884A-93158DB9CFFD}">
      <dgm:prSet/>
      <dgm:spPr/>
      <dgm:t>
        <a:bodyPr/>
        <a:lstStyle/>
        <a:p>
          <a:endParaRPr lang="en-US"/>
        </a:p>
      </dgm:t>
    </dgm:pt>
    <dgm:pt modelId="{22A5B7C7-0088-46C2-ACDF-203EFAA1AF13}" type="sibTrans" cxnId="{67839DC5-F7C6-49E9-884A-93158DB9CFFD}">
      <dgm:prSet/>
      <dgm:spPr/>
      <dgm:t>
        <a:bodyPr/>
        <a:lstStyle/>
        <a:p>
          <a:endParaRPr lang="en-US"/>
        </a:p>
      </dgm:t>
    </dgm:pt>
    <dgm:pt modelId="{C9035541-17C3-46A1-BE22-762B0650A337}">
      <dgm:prSet/>
      <dgm:spPr/>
      <dgm:t>
        <a:bodyPr/>
        <a:lstStyle/>
        <a:p>
          <a:r>
            <a:rPr lang="en-US" baseline="0"/>
            <a:t>If you cannot file by the due date, you should request an extension. To receive an automatic 6-month extensions you can file Form 4868 by the due date (April 15)</a:t>
          </a:r>
          <a:endParaRPr lang="en-US"/>
        </a:p>
      </dgm:t>
    </dgm:pt>
    <dgm:pt modelId="{6C4F1977-6462-4FAC-8CA1-BCAC152F2A08}" type="parTrans" cxnId="{ECCD0FB6-3E71-41B1-BA4D-B5BEBF8945C7}">
      <dgm:prSet/>
      <dgm:spPr/>
      <dgm:t>
        <a:bodyPr/>
        <a:lstStyle/>
        <a:p>
          <a:endParaRPr lang="en-US"/>
        </a:p>
      </dgm:t>
    </dgm:pt>
    <dgm:pt modelId="{07BD321A-F236-4CA1-B92D-623D78F5FFB9}" type="sibTrans" cxnId="{ECCD0FB6-3E71-41B1-BA4D-B5BEBF8945C7}">
      <dgm:prSet/>
      <dgm:spPr/>
      <dgm:t>
        <a:bodyPr/>
        <a:lstStyle/>
        <a:p>
          <a:endParaRPr lang="en-US"/>
        </a:p>
      </dgm:t>
    </dgm:pt>
    <dgm:pt modelId="{622CE1B1-468A-4D12-B8CC-1C7E6FE20E8E}">
      <dgm:prSet/>
      <dgm:spPr/>
      <dgm:t>
        <a:bodyPr/>
        <a:lstStyle/>
        <a:p>
          <a:r>
            <a:rPr lang="en-US" b="1" baseline="0"/>
            <a:t>The extension to file is not an extension to pay. If you have a balance due when you file 6 months later you will be charged interest and you may be subject to a penalty,</a:t>
          </a:r>
          <a:endParaRPr lang="en-US"/>
        </a:p>
      </dgm:t>
    </dgm:pt>
    <dgm:pt modelId="{A6540795-36F2-4F00-BF60-CD52D03633F5}" type="parTrans" cxnId="{285B970A-C31B-4551-BBD3-9AB67EADF0A3}">
      <dgm:prSet/>
      <dgm:spPr/>
      <dgm:t>
        <a:bodyPr/>
        <a:lstStyle/>
        <a:p>
          <a:endParaRPr lang="en-US"/>
        </a:p>
      </dgm:t>
    </dgm:pt>
    <dgm:pt modelId="{75FE3FE3-2D75-4045-A367-D6DB80A55692}" type="sibTrans" cxnId="{285B970A-C31B-4551-BBD3-9AB67EADF0A3}">
      <dgm:prSet/>
      <dgm:spPr/>
      <dgm:t>
        <a:bodyPr/>
        <a:lstStyle/>
        <a:p>
          <a:endParaRPr lang="en-US"/>
        </a:p>
      </dgm:t>
    </dgm:pt>
    <dgm:pt modelId="{149FD523-3224-404F-B23F-6FB467A8B95B}" type="pres">
      <dgm:prSet presAssocID="{A1B53CE8-570C-4ED5-86A9-3CEFE85EF9F2}" presName="vert0" presStyleCnt="0">
        <dgm:presLayoutVars>
          <dgm:dir/>
          <dgm:animOne val="branch"/>
          <dgm:animLvl val="lvl"/>
        </dgm:presLayoutVars>
      </dgm:prSet>
      <dgm:spPr/>
    </dgm:pt>
    <dgm:pt modelId="{24FC799F-4190-4214-BEF4-377AF3270C2E}" type="pres">
      <dgm:prSet presAssocID="{F3F5B620-B1B9-4B31-B16D-5227B7D4AD09}" presName="thickLine" presStyleLbl="alignNode1" presStyleIdx="0" presStyleCnt="4"/>
      <dgm:spPr/>
    </dgm:pt>
    <dgm:pt modelId="{8CA3E19C-339A-4C77-B48B-EAACEB0D9F02}" type="pres">
      <dgm:prSet presAssocID="{F3F5B620-B1B9-4B31-B16D-5227B7D4AD09}" presName="horz1" presStyleCnt="0"/>
      <dgm:spPr/>
    </dgm:pt>
    <dgm:pt modelId="{4F3324DE-A8B9-4342-A58D-0BC3C07C723F}" type="pres">
      <dgm:prSet presAssocID="{F3F5B620-B1B9-4B31-B16D-5227B7D4AD09}" presName="tx1" presStyleLbl="revTx" presStyleIdx="0" presStyleCnt="4"/>
      <dgm:spPr/>
    </dgm:pt>
    <dgm:pt modelId="{C1ECE89E-9764-4BA1-B220-EA2B07CA827D}" type="pres">
      <dgm:prSet presAssocID="{F3F5B620-B1B9-4B31-B16D-5227B7D4AD09}" presName="vert1" presStyleCnt="0"/>
      <dgm:spPr/>
    </dgm:pt>
    <dgm:pt modelId="{8479D432-0A01-433C-896F-AF9A0E5090E2}" type="pres">
      <dgm:prSet presAssocID="{295A3B3E-5E44-4AF2-AE56-114C26709701}" presName="thickLine" presStyleLbl="alignNode1" presStyleIdx="1" presStyleCnt="4"/>
      <dgm:spPr/>
    </dgm:pt>
    <dgm:pt modelId="{EC594625-C8C7-4CC9-B69F-41AB4340CB59}" type="pres">
      <dgm:prSet presAssocID="{295A3B3E-5E44-4AF2-AE56-114C26709701}" presName="horz1" presStyleCnt="0"/>
      <dgm:spPr/>
    </dgm:pt>
    <dgm:pt modelId="{E2BE57C0-1B1D-4FC4-81B5-698A9F974F9E}" type="pres">
      <dgm:prSet presAssocID="{295A3B3E-5E44-4AF2-AE56-114C26709701}" presName="tx1" presStyleLbl="revTx" presStyleIdx="1" presStyleCnt="4"/>
      <dgm:spPr/>
    </dgm:pt>
    <dgm:pt modelId="{641279F5-0494-4B3E-B51F-5893AABCDE30}" type="pres">
      <dgm:prSet presAssocID="{295A3B3E-5E44-4AF2-AE56-114C26709701}" presName="vert1" presStyleCnt="0"/>
      <dgm:spPr/>
    </dgm:pt>
    <dgm:pt modelId="{2C72E035-ABFC-4FE2-BDCF-8CDAD18CA35D}" type="pres">
      <dgm:prSet presAssocID="{C9035541-17C3-46A1-BE22-762B0650A337}" presName="thickLine" presStyleLbl="alignNode1" presStyleIdx="2" presStyleCnt="4"/>
      <dgm:spPr/>
    </dgm:pt>
    <dgm:pt modelId="{1CE18A51-3C2F-4FD4-AC0D-B5CCDF04D172}" type="pres">
      <dgm:prSet presAssocID="{C9035541-17C3-46A1-BE22-762B0650A337}" presName="horz1" presStyleCnt="0"/>
      <dgm:spPr/>
    </dgm:pt>
    <dgm:pt modelId="{8CF53996-BFAF-4DB1-9852-5D26E4AF63AF}" type="pres">
      <dgm:prSet presAssocID="{C9035541-17C3-46A1-BE22-762B0650A337}" presName="tx1" presStyleLbl="revTx" presStyleIdx="2" presStyleCnt="4"/>
      <dgm:spPr/>
    </dgm:pt>
    <dgm:pt modelId="{AAEF050B-9C80-4D4B-A22E-8342FEF02288}" type="pres">
      <dgm:prSet presAssocID="{C9035541-17C3-46A1-BE22-762B0650A337}" presName="vert1" presStyleCnt="0"/>
      <dgm:spPr/>
    </dgm:pt>
    <dgm:pt modelId="{93F1F057-2C58-43BF-9DCB-6A576E02A865}" type="pres">
      <dgm:prSet presAssocID="{622CE1B1-468A-4D12-B8CC-1C7E6FE20E8E}" presName="thickLine" presStyleLbl="alignNode1" presStyleIdx="3" presStyleCnt="4"/>
      <dgm:spPr/>
    </dgm:pt>
    <dgm:pt modelId="{17ED15E4-F85F-4B92-B240-3A5975B674E4}" type="pres">
      <dgm:prSet presAssocID="{622CE1B1-468A-4D12-B8CC-1C7E6FE20E8E}" presName="horz1" presStyleCnt="0"/>
      <dgm:spPr/>
    </dgm:pt>
    <dgm:pt modelId="{9A73E367-A4E8-4723-8E5F-BAECD4C6FE2D}" type="pres">
      <dgm:prSet presAssocID="{622CE1B1-468A-4D12-B8CC-1C7E6FE20E8E}" presName="tx1" presStyleLbl="revTx" presStyleIdx="3" presStyleCnt="4"/>
      <dgm:spPr/>
    </dgm:pt>
    <dgm:pt modelId="{083C3E81-08D4-4B83-99EB-814335E80E71}" type="pres">
      <dgm:prSet presAssocID="{622CE1B1-468A-4D12-B8CC-1C7E6FE20E8E}" presName="vert1" presStyleCnt="0"/>
      <dgm:spPr/>
    </dgm:pt>
  </dgm:ptLst>
  <dgm:cxnLst>
    <dgm:cxn modelId="{285B970A-C31B-4551-BBD3-9AB67EADF0A3}" srcId="{A1B53CE8-570C-4ED5-86A9-3CEFE85EF9F2}" destId="{622CE1B1-468A-4D12-B8CC-1C7E6FE20E8E}" srcOrd="3" destOrd="0" parTransId="{A6540795-36F2-4F00-BF60-CD52D03633F5}" sibTransId="{75FE3FE3-2D75-4045-A367-D6DB80A55692}"/>
    <dgm:cxn modelId="{8138B418-7F80-42BA-9137-356C0DEDA55A}" type="presOf" srcId="{A1B53CE8-570C-4ED5-86A9-3CEFE85EF9F2}" destId="{149FD523-3224-404F-B23F-6FB467A8B95B}" srcOrd="0" destOrd="0" presId="urn:microsoft.com/office/officeart/2008/layout/LinedList"/>
    <dgm:cxn modelId="{01D2552A-F2B4-4BC5-8413-D59737B05DB7}" type="presOf" srcId="{F3F5B620-B1B9-4B31-B16D-5227B7D4AD09}" destId="{4F3324DE-A8B9-4342-A58D-0BC3C07C723F}" srcOrd="0" destOrd="0" presId="urn:microsoft.com/office/officeart/2008/layout/LinedList"/>
    <dgm:cxn modelId="{57D0855E-26DB-4974-8399-96B79C403EAB}" type="presOf" srcId="{C9035541-17C3-46A1-BE22-762B0650A337}" destId="{8CF53996-BFAF-4DB1-9852-5D26E4AF63AF}" srcOrd="0" destOrd="0" presId="urn:microsoft.com/office/officeart/2008/layout/LinedList"/>
    <dgm:cxn modelId="{F530087F-9EB7-4038-B480-13145CDE2216}" srcId="{A1B53CE8-570C-4ED5-86A9-3CEFE85EF9F2}" destId="{F3F5B620-B1B9-4B31-B16D-5227B7D4AD09}" srcOrd="0" destOrd="0" parTransId="{A3DB850C-6B31-4517-9A43-5E271F36F693}" sibTransId="{CD5DF96D-D3D4-42CA-A72E-E0C72FEF0FB0}"/>
    <dgm:cxn modelId="{7DC0A78C-593F-4838-980E-2A7F329CC5A6}" type="presOf" srcId="{295A3B3E-5E44-4AF2-AE56-114C26709701}" destId="{E2BE57C0-1B1D-4FC4-81B5-698A9F974F9E}" srcOrd="0" destOrd="0" presId="urn:microsoft.com/office/officeart/2008/layout/LinedList"/>
    <dgm:cxn modelId="{C6D8668D-CD9F-4C29-9D61-9725AABBED43}" type="presOf" srcId="{622CE1B1-468A-4D12-B8CC-1C7E6FE20E8E}" destId="{9A73E367-A4E8-4723-8E5F-BAECD4C6FE2D}" srcOrd="0" destOrd="0" presId="urn:microsoft.com/office/officeart/2008/layout/LinedList"/>
    <dgm:cxn modelId="{ECCD0FB6-3E71-41B1-BA4D-B5BEBF8945C7}" srcId="{A1B53CE8-570C-4ED5-86A9-3CEFE85EF9F2}" destId="{C9035541-17C3-46A1-BE22-762B0650A337}" srcOrd="2" destOrd="0" parTransId="{6C4F1977-6462-4FAC-8CA1-BCAC152F2A08}" sibTransId="{07BD321A-F236-4CA1-B92D-623D78F5FFB9}"/>
    <dgm:cxn modelId="{67839DC5-F7C6-49E9-884A-93158DB9CFFD}" srcId="{A1B53CE8-570C-4ED5-86A9-3CEFE85EF9F2}" destId="{295A3B3E-5E44-4AF2-AE56-114C26709701}" srcOrd="1" destOrd="0" parTransId="{86B71635-3EB7-4153-AEB4-8163400B6C4A}" sibTransId="{22A5B7C7-0088-46C2-ACDF-203EFAA1AF13}"/>
    <dgm:cxn modelId="{8017D78A-801F-45E8-B583-5143F6F1B026}" type="presParOf" srcId="{149FD523-3224-404F-B23F-6FB467A8B95B}" destId="{24FC799F-4190-4214-BEF4-377AF3270C2E}" srcOrd="0" destOrd="0" presId="urn:microsoft.com/office/officeart/2008/layout/LinedList"/>
    <dgm:cxn modelId="{7CCA9F4D-C7A9-4237-968E-B4B15C9F2038}" type="presParOf" srcId="{149FD523-3224-404F-B23F-6FB467A8B95B}" destId="{8CA3E19C-339A-4C77-B48B-EAACEB0D9F02}" srcOrd="1" destOrd="0" presId="urn:microsoft.com/office/officeart/2008/layout/LinedList"/>
    <dgm:cxn modelId="{E5FD97F8-9CEC-460F-9AB5-F597940AC740}" type="presParOf" srcId="{8CA3E19C-339A-4C77-B48B-EAACEB0D9F02}" destId="{4F3324DE-A8B9-4342-A58D-0BC3C07C723F}" srcOrd="0" destOrd="0" presId="urn:microsoft.com/office/officeart/2008/layout/LinedList"/>
    <dgm:cxn modelId="{94FD2C08-FACB-45FC-8A21-78EAFA8D258B}" type="presParOf" srcId="{8CA3E19C-339A-4C77-B48B-EAACEB0D9F02}" destId="{C1ECE89E-9764-4BA1-B220-EA2B07CA827D}" srcOrd="1" destOrd="0" presId="urn:microsoft.com/office/officeart/2008/layout/LinedList"/>
    <dgm:cxn modelId="{3E29118D-E283-40FF-96BF-F69A987F37E3}" type="presParOf" srcId="{149FD523-3224-404F-B23F-6FB467A8B95B}" destId="{8479D432-0A01-433C-896F-AF9A0E5090E2}" srcOrd="2" destOrd="0" presId="urn:microsoft.com/office/officeart/2008/layout/LinedList"/>
    <dgm:cxn modelId="{7493CEBA-F6DA-4FA4-8E95-FF2DD051D31D}" type="presParOf" srcId="{149FD523-3224-404F-B23F-6FB467A8B95B}" destId="{EC594625-C8C7-4CC9-B69F-41AB4340CB59}" srcOrd="3" destOrd="0" presId="urn:microsoft.com/office/officeart/2008/layout/LinedList"/>
    <dgm:cxn modelId="{8C52AB82-D1E1-47A0-8ED8-A3693E92D0FF}" type="presParOf" srcId="{EC594625-C8C7-4CC9-B69F-41AB4340CB59}" destId="{E2BE57C0-1B1D-4FC4-81B5-698A9F974F9E}" srcOrd="0" destOrd="0" presId="urn:microsoft.com/office/officeart/2008/layout/LinedList"/>
    <dgm:cxn modelId="{4E3FD2E8-4EE9-4781-BC6B-A1C89C818B20}" type="presParOf" srcId="{EC594625-C8C7-4CC9-B69F-41AB4340CB59}" destId="{641279F5-0494-4B3E-B51F-5893AABCDE30}" srcOrd="1" destOrd="0" presId="urn:microsoft.com/office/officeart/2008/layout/LinedList"/>
    <dgm:cxn modelId="{C1D04106-BBB8-466C-86BD-6C5ADB9E77EF}" type="presParOf" srcId="{149FD523-3224-404F-B23F-6FB467A8B95B}" destId="{2C72E035-ABFC-4FE2-BDCF-8CDAD18CA35D}" srcOrd="4" destOrd="0" presId="urn:microsoft.com/office/officeart/2008/layout/LinedList"/>
    <dgm:cxn modelId="{2DEF1773-63C7-49A9-97F9-79A7743739D6}" type="presParOf" srcId="{149FD523-3224-404F-B23F-6FB467A8B95B}" destId="{1CE18A51-3C2F-4FD4-AC0D-B5CCDF04D172}" srcOrd="5" destOrd="0" presId="urn:microsoft.com/office/officeart/2008/layout/LinedList"/>
    <dgm:cxn modelId="{26C4FA2E-69AD-4F16-8768-017F668BF97B}" type="presParOf" srcId="{1CE18A51-3C2F-4FD4-AC0D-B5CCDF04D172}" destId="{8CF53996-BFAF-4DB1-9852-5D26E4AF63AF}" srcOrd="0" destOrd="0" presId="urn:microsoft.com/office/officeart/2008/layout/LinedList"/>
    <dgm:cxn modelId="{3B09E5D9-A7D0-4D55-9AF9-5DAD1E881A3D}" type="presParOf" srcId="{1CE18A51-3C2F-4FD4-AC0D-B5CCDF04D172}" destId="{AAEF050B-9C80-4D4B-A22E-8342FEF02288}" srcOrd="1" destOrd="0" presId="urn:microsoft.com/office/officeart/2008/layout/LinedList"/>
    <dgm:cxn modelId="{B5C4234C-8A35-4590-A2CD-EF2D581B5F54}" type="presParOf" srcId="{149FD523-3224-404F-B23F-6FB467A8B95B}" destId="{93F1F057-2C58-43BF-9DCB-6A576E02A865}" srcOrd="6" destOrd="0" presId="urn:microsoft.com/office/officeart/2008/layout/LinedList"/>
    <dgm:cxn modelId="{6ED941DF-7BBF-4039-B1C6-930E88C76DDF}" type="presParOf" srcId="{149FD523-3224-404F-B23F-6FB467A8B95B}" destId="{17ED15E4-F85F-4B92-B240-3A5975B674E4}" srcOrd="7" destOrd="0" presId="urn:microsoft.com/office/officeart/2008/layout/LinedList"/>
    <dgm:cxn modelId="{6D305637-907E-4148-AEFE-306CA4148D9C}" type="presParOf" srcId="{17ED15E4-F85F-4B92-B240-3A5975B674E4}" destId="{9A73E367-A4E8-4723-8E5F-BAECD4C6FE2D}" srcOrd="0" destOrd="0" presId="urn:microsoft.com/office/officeart/2008/layout/LinedList"/>
    <dgm:cxn modelId="{40E3C111-2F81-46B5-93E5-9DC025FB666E}" type="presParOf" srcId="{17ED15E4-F85F-4B92-B240-3A5975B674E4}" destId="{083C3E81-08D4-4B83-99EB-814335E80E7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01CE57-7E2B-4464-A0F6-0168FD3DC01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693E155-49EA-4879-A51C-34B8CC26CAC0}">
      <dgm:prSet/>
      <dgm:spPr/>
      <dgm:t>
        <a:bodyPr/>
        <a:lstStyle/>
        <a:p>
          <a:pPr>
            <a:defRPr cap="all"/>
          </a:pPr>
          <a:r>
            <a:rPr lang="en-US" baseline="0"/>
            <a:t>The penalty for filing late is 5% of the total tax assessed that was not paid when due. It is charged each month or part of a month the return is late, for up to 5 months. </a:t>
          </a:r>
          <a:endParaRPr lang="en-US"/>
        </a:p>
      </dgm:t>
    </dgm:pt>
    <dgm:pt modelId="{85D9CEF6-41D6-41FA-B3D5-4CC696A8A135}" type="parTrans" cxnId="{266F400F-5955-4514-95E5-DB02988A8EEC}">
      <dgm:prSet/>
      <dgm:spPr/>
      <dgm:t>
        <a:bodyPr/>
        <a:lstStyle/>
        <a:p>
          <a:endParaRPr lang="en-US"/>
        </a:p>
      </dgm:t>
    </dgm:pt>
    <dgm:pt modelId="{F0357684-3AB1-4B59-A071-A89164B2CEE9}" type="sibTrans" cxnId="{266F400F-5955-4514-95E5-DB02988A8EEC}">
      <dgm:prSet/>
      <dgm:spPr/>
      <dgm:t>
        <a:bodyPr/>
        <a:lstStyle/>
        <a:p>
          <a:endParaRPr lang="en-US"/>
        </a:p>
      </dgm:t>
    </dgm:pt>
    <dgm:pt modelId="{2DF97E19-79E5-4071-A701-BBB4845DC628}">
      <dgm:prSet/>
      <dgm:spPr/>
      <dgm:t>
        <a:bodyPr/>
        <a:lstStyle/>
        <a:p>
          <a:pPr>
            <a:defRPr cap="all"/>
          </a:pPr>
          <a:r>
            <a:rPr lang="en-US" baseline="0"/>
            <a:t>The penalty for paying late is initially ½% of the unpaid tax shown on the return. It is charged each month or part of a month following the payment due date until the tax is paid. The penalty increases to 1% of the unpaid tax for any tax that is not paid within 10 days after we issue a notice of intent to levy. However, the total penalty cannot exceed 25%.</a:t>
          </a:r>
          <a:endParaRPr lang="en-US"/>
        </a:p>
      </dgm:t>
    </dgm:pt>
    <dgm:pt modelId="{C48D1906-D09F-46DA-8AE7-77085C922F17}" type="parTrans" cxnId="{F4D1A6FF-E066-408B-9463-43FD027E3EF7}">
      <dgm:prSet/>
      <dgm:spPr/>
      <dgm:t>
        <a:bodyPr/>
        <a:lstStyle/>
        <a:p>
          <a:endParaRPr lang="en-US"/>
        </a:p>
      </dgm:t>
    </dgm:pt>
    <dgm:pt modelId="{AECF506A-DA47-48D7-ADFE-6F25A520E95F}" type="sibTrans" cxnId="{F4D1A6FF-E066-408B-9463-43FD027E3EF7}">
      <dgm:prSet/>
      <dgm:spPr/>
      <dgm:t>
        <a:bodyPr/>
        <a:lstStyle/>
        <a:p>
          <a:endParaRPr lang="en-US"/>
        </a:p>
      </dgm:t>
    </dgm:pt>
    <dgm:pt modelId="{F40A6A92-AE90-487D-91BF-600782FA769B}" type="pres">
      <dgm:prSet presAssocID="{5401CE57-7E2B-4464-A0F6-0168FD3DC012}" presName="hierChild1" presStyleCnt="0">
        <dgm:presLayoutVars>
          <dgm:chPref val="1"/>
          <dgm:dir/>
          <dgm:animOne val="branch"/>
          <dgm:animLvl val="lvl"/>
          <dgm:resizeHandles/>
        </dgm:presLayoutVars>
      </dgm:prSet>
      <dgm:spPr/>
    </dgm:pt>
    <dgm:pt modelId="{C96F3244-82DA-493C-B171-203505307315}" type="pres">
      <dgm:prSet presAssocID="{9693E155-49EA-4879-A51C-34B8CC26CAC0}" presName="hierRoot1" presStyleCnt="0"/>
      <dgm:spPr/>
    </dgm:pt>
    <dgm:pt modelId="{7AC56D7D-A285-47C3-A651-548CD9094A71}" type="pres">
      <dgm:prSet presAssocID="{9693E155-49EA-4879-A51C-34B8CC26CAC0}" presName="composite" presStyleCnt="0"/>
      <dgm:spPr/>
    </dgm:pt>
    <dgm:pt modelId="{D04FB55D-264B-4650-844E-A6E03466D758}" type="pres">
      <dgm:prSet presAssocID="{9693E155-49EA-4879-A51C-34B8CC26CAC0}" presName="background" presStyleLbl="node0" presStyleIdx="0" presStyleCnt="2"/>
      <dgm:spPr/>
    </dgm:pt>
    <dgm:pt modelId="{3A3F0E21-C713-4C69-B3E0-825FFA46A5EF}" type="pres">
      <dgm:prSet presAssocID="{9693E155-49EA-4879-A51C-34B8CC26CAC0}" presName="text" presStyleLbl="fgAcc0" presStyleIdx="0" presStyleCnt="2">
        <dgm:presLayoutVars>
          <dgm:chPref val="3"/>
        </dgm:presLayoutVars>
      </dgm:prSet>
      <dgm:spPr/>
    </dgm:pt>
    <dgm:pt modelId="{EFC85955-893D-48AC-BA09-9EE8AD30F394}" type="pres">
      <dgm:prSet presAssocID="{9693E155-49EA-4879-A51C-34B8CC26CAC0}" presName="hierChild2" presStyleCnt="0"/>
      <dgm:spPr/>
    </dgm:pt>
    <dgm:pt modelId="{71F9EEC2-37C2-4E53-9467-B8143341F023}" type="pres">
      <dgm:prSet presAssocID="{2DF97E19-79E5-4071-A701-BBB4845DC628}" presName="hierRoot1" presStyleCnt="0"/>
      <dgm:spPr/>
    </dgm:pt>
    <dgm:pt modelId="{9746AC21-F568-4D77-B806-3E2AE2827F58}" type="pres">
      <dgm:prSet presAssocID="{2DF97E19-79E5-4071-A701-BBB4845DC628}" presName="composite" presStyleCnt="0"/>
      <dgm:spPr/>
    </dgm:pt>
    <dgm:pt modelId="{E4E0CA51-AC33-4F1A-AEC3-B119BA326DCC}" type="pres">
      <dgm:prSet presAssocID="{2DF97E19-79E5-4071-A701-BBB4845DC628}" presName="background" presStyleLbl="node0" presStyleIdx="1" presStyleCnt="2"/>
      <dgm:spPr/>
    </dgm:pt>
    <dgm:pt modelId="{7C788DBC-292A-4B39-9D4F-F625DC6A3742}" type="pres">
      <dgm:prSet presAssocID="{2DF97E19-79E5-4071-A701-BBB4845DC628}" presName="text" presStyleLbl="fgAcc0" presStyleIdx="1" presStyleCnt="2">
        <dgm:presLayoutVars>
          <dgm:chPref val="3"/>
        </dgm:presLayoutVars>
      </dgm:prSet>
      <dgm:spPr/>
    </dgm:pt>
    <dgm:pt modelId="{0B9BDF4F-98FD-4AF2-9377-829856330D9C}" type="pres">
      <dgm:prSet presAssocID="{2DF97E19-79E5-4071-A701-BBB4845DC628}" presName="hierChild2" presStyleCnt="0"/>
      <dgm:spPr/>
    </dgm:pt>
  </dgm:ptLst>
  <dgm:cxnLst>
    <dgm:cxn modelId="{266F400F-5955-4514-95E5-DB02988A8EEC}" srcId="{5401CE57-7E2B-4464-A0F6-0168FD3DC012}" destId="{9693E155-49EA-4879-A51C-34B8CC26CAC0}" srcOrd="0" destOrd="0" parTransId="{85D9CEF6-41D6-41FA-B3D5-4CC696A8A135}" sibTransId="{F0357684-3AB1-4B59-A071-A89164B2CEE9}"/>
    <dgm:cxn modelId="{942F1A2F-A252-422A-A29C-B9928E53ABCD}" type="presOf" srcId="{5401CE57-7E2B-4464-A0F6-0168FD3DC012}" destId="{F40A6A92-AE90-487D-91BF-600782FA769B}" srcOrd="0" destOrd="0" presId="urn:microsoft.com/office/officeart/2005/8/layout/hierarchy1"/>
    <dgm:cxn modelId="{88B8C830-EDE0-4A98-9C8A-155EB7355280}" type="presOf" srcId="{9693E155-49EA-4879-A51C-34B8CC26CAC0}" destId="{3A3F0E21-C713-4C69-B3E0-825FFA46A5EF}" srcOrd="0" destOrd="0" presId="urn:microsoft.com/office/officeart/2005/8/layout/hierarchy1"/>
    <dgm:cxn modelId="{FF389B3D-A81F-4E33-97EE-38DCB48AACB8}" type="presOf" srcId="{2DF97E19-79E5-4071-A701-BBB4845DC628}" destId="{7C788DBC-292A-4B39-9D4F-F625DC6A3742}" srcOrd="0" destOrd="0" presId="urn:microsoft.com/office/officeart/2005/8/layout/hierarchy1"/>
    <dgm:cxn modelId="{F4D1A6FF-E066-408B-9463-43FD027E3EF7}" srcId="{5401CE57-7E2B-4464-A0F6-0168FD3DC012}" destId="{2DF97E19-79E5-4071-A701-BBB4845DC628}" srcOrd="1" destOrd="0" parTransId="{C48D1906-D09F-46DA-8AE7-77085C922F17}" sibTransId="{AECF506A-DA47-48D7-ADFE-6F25A520E95F}"/>
    <dgm:cxn modelId="{9F21CEF5-3BF0-4D46-A8D8-60863DEE6750}" type="presParOf" srcId="{F40A6A92-AE90-487D-91BF-600782FA769B}" destId="{C96F3244-82DA-493C-B171-203505307315}" srcOrd="0" destOrd="0" presId="urn:microsoft.com/office/officeart/2005/8/layout/hierarchy1"/>
    <dgm:cxn modelId="{E84D8CE8-658C-4E29-9DD2-304E1304A25F}" type="presParOf" srcId="{C96F3244-82DA-493C-B171-203505307315}" destId="{7AC56D7D-A285-47C3-A651-548CD9094A71}" srcOrd="0" destOrd="0" presId="urn:microsoft.com/office/officeart/2005/8/layout/hierarchy1"/>
    <dgm:cxn modelId="{26A41BCA-B71C-4113-9173-420747CFE078}" type="presParOf" srcId="{7AC56D7D-A285-47C3-A651-548CD9094A71}" destId="{D04FB55D-264B-4650-844E-A6E03466D758}" srcOrd="0" destOrd="0" presId="urn:microsoft.com/office/officeart/2005/8/layout/hierarchy1"/>
    <dgm:cxn modelId="{AE343367-B432-48D3-B920-19F0B1A141F7}" type="presParOf" srcId="{7AC56D7D-A285-47C3-A651-548CD9094A71}" destId="{3A3F0E21-C713-4C69-B3E0-825FFA46A5EF}" srcOrd="1" destOrd="0" presId="urn:microsoft.com/office/officeart/2005/8/layout/hierarchy1"/>
    <dgm:cxn modelId="{4C88A4D2-0DF1-4D5B-9DF9-032D190FC030}" type="presParOf" srcId="{C96F3244-82DA-493C-B171-203505307315}" destId="{EFC85955-893D-48AC-BA09-9EE8AD30F394}" srcOrd="1" destOrd="0" presId="urn:microsoft.com/office/officeart/2005/8/layout/hierarchy1"/>
    <dgm:cxn modelId="{583488C8-5AA4-42BC-878A-8A970EA09203}" type="presParOf" srcId="{F40A6A92-AE90-487D-91BF-600782FA769B}" destId="{71F9EEC2-37C2-4E53-9467-B8143341F023}" srcOrd="1" destOrd="0" presId="urn:microsoft.com/office/officeart/2005/8/layout/hierarchy1"/>
    <dgm:cxn modelId="{CF40A170-B491-4DCF-B452-2FB393F5ECE8}" type="presParOf" srcId="{71F9EEC2-37C2-4E53-9467-B8143341F023}" destId="{9746AC21-F568-4D77-B806-3E2AE2827F58}" srcOrd="0" destOrd="0" presId="urn:microsoft.com/office/officeart/2005/8/layout/hierarchy1"/>
    <dgm:cxn modelId="{094E20A7-50C3-4B37-9C1F-7A4E0AD6078D}" type="presParOf" srcId="{9746AC21-F568-4D77-B806-3E2AE2827F58}" destId="{E4E0CA51-AC33-4F1A-AEC3-B119BA326DCC}" srcOrd="0" destOrd="0" presId="urn:microsoft.com/office/officeart/2005/8/layout/hierarchy1"/>
    <dgm:cxn modelId="{16184018-7C81-47DB-B9C2-7B1BF3D8905C}" type="presParOf" srcId="{9746AC21-F568-4D77-B806-3E2AE2827F58}" destId="{7C788DBC-292A-4B39-9D4F-F625DC6A3742}" srcOrd="1" destOrd="0" presId="urn:microsoft.com/office/officeart/2005/8/layout/hierarchy1"/>
    <dgm:cxn modelId="{4DF9432A-2836-4388-A03F-DEF6C5C237AF}" type="presParOf" srcId="{71F9EEC2-37C2-4E53-9467-B8143341F023}" destId="{0B9BDF4F-98FD-4AF2-9377-829856330D9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474FE5-8574-4E63-AAA0-5636CB6A9F7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059F183-778C-4867-AEA8-BC53D8398E11}">
      <dgm:prSet/>
      <dgm:spPr/>
      <dgm:t>
        <a:bodyPr/>
        <a:lstStyle/>
        <a:p>
          <a:r>
            <a:rPr lang="en-US" baseline="0"/>
            <a:t>Individuals, Estates, and Certain Trusts — If you expect to owe tax of $1,000 or more for the tax year, you must prepay the tax by having tax withheld or by making estimated tax payments.  The IRS charges a penalty when the total tax you pay during the year doesn’t meet the requirements of the law. </a:t>
          </a:r>
          <a:endParaRPr lang="en-US"/>
        </a:p>
      </dgm:t>
    </dgm:pt>
    <dgm:pt modelId="{B68BF49D-84F9-469D-BA62-6836B3424057}" type="parTrans" cxnId="{7483D502-A385-4FD2-BBC5-732A4D20B53B}">
      <dgm:prSet/>
      <dgm:spPr/>
      <dgm:t>
        <a:bodyPr/>
        <a:lstStyle/>
        <a:p>
          <a:endParaRPr lang="en-US"/>
        </a:p>
      </dgm:t>
    </dgm:pt>
    <dgm:pt modelId="{33F3CF6E-43C1-4BF4-A4F7-ACBDAB18B005}" type="sibTrans" cxnId="{7483D502-A385-4FD2-BBC5-732A4D20B53B}">
      <dgm:prSet/>
      <dgm:spPr/>
      <dgm:t>
        <a:bodyPr/>
        <a:lstStyle/>
        <a:p>
          <a:endParaRPr lang="en-US"/>
        </a:p>
      </dgm:t>
    </dgm:pt>
    <dgm:pt modelId="{D61E0936-3161-4800-AF08-4F4D4AD8EC5B}">
      <dgm:prSet/>
      <dgm:spPr/>
      <dgm:t>
        <a:bodyPr/>
        <a:lstStyle/>
        <a:p>
          <a:r>
            <a:rPr lang="en-US" baseline="0"/>
            <a:t>The law requires you to pay at least 90% of the tax shown on your return for the current year or 100% of the tax shown on your return for the prior year, whichever is less. Otherwise, you must make estimated tax payments each quarter, that is generally 25% of the total amount you expect to owe for the year. </a:t>
          </a:r>
          <a:endParaRPr lang="en-US"/>
        </a:p>
      </dgm:t>
    </dgm:pt>
    <dgm:pt modelId="{FDB3222B-0925-4B57-8BF7-98BB3D29F315}" type="parTrans" cxnId="{FCDE1E3E-85ED-4E97-B8CF-DD09590AECAD}">
      <dgm:prSet/>
      <dgm:spPr/>
      <dgm:t>
        <a:bodyPr/>
        <a:lstStyle/>
        <a:p>
          <a:endParaRPr lang="en-US"/>
        </a:p>
      </dgm:t>
    </dgm:pt>
    <dgm:pt modelId="{2D62250A-75C1-480D-8C85-EB2FE0EE7930}" type="sibTrans" cxnId="{FCDE1E3E-85ED-4E97-B8CF-DD09590AECAD}">
      <dgm:prSet/>
      <dgm:spPr/>
      <dgm:t>
        <a:bodyPr/>
        <a:lstStyle/>
        <a:p>
          <a:endParaRPr lang="en-US"/>
        </a:p>
      </dgm:t>
    </dgm:pt>
    <dgm:pt modelId="{34E67C17-8C9F-45D5-965A-3E4D5DF9AD9F}" type="pres">
      <dgm:prSet presAssocID="{D7474FE5-8574-4E63-AAA0-5636CB6A9F7E}" presName="hierChild1" presStyleCnt="0">
        <dgm:presLayoutVars>
          <dgm:chPref val="1"/>
          <dgm:dir/>
          <dgm:animOne val="branch"/>
          <dgm:animLvl val="lvl"/>
          <dgm:resizeHandles/>
        </dgm:presLayoutVars>
      </dgm:prSet>
      <dgm:spPr/>
    </dgm:pt>
    <dgm:pt modelId="{DC609920-C3E4-495D-95AC-2382A92CF895}" type="pres">
      <dgm:prSet presAssocID="{7059F183-778C-4867-AEA8-BC53D8398E11}" presName="hierRoot1" presStyleCnt="0"/>
      <dgm:spPr/>
    </dgm:pt>
    <dgm:pt modelId="{B90E9D00-C4AC-4D68-925B-0A055DB65BCB}" type="pres">
      <dgm:prSet presAssocID="{7059F183-778C-4867-AEA8-BC53D8398E11}" presName="composite" presStyleCnt="0"/>
      <dgm:spPr/>
    </dgm:pt>
    <dgm:pt modelId="{883DAADD-6FEE-4BF1-906A-8B039FAF7132}" type="pres">
      <dgm:prSet presAssocID="{7059F183-778C-4867-AEA8-BC53D8398E11}" presName="background" presStyleLbl="node0" presStyleIdx="0" presStyleCnt="2"/>
      <dgm:spPr/>
    </dgm:pt>
    <dgm:pt modelId="{54801A1E-B9F5-4082-A670-D5FCE5267C0D}" type="pres">
      <dgm:prSet presAssocID="{7059F183-778C-4867-AEA8-BC53D8398E11}" presName="text" presStyleLbl="fgAcc0" presStyleIdx="0" presStyleCnt="2">
        <dgm:presLayoutVars>
          <dgm:chPref val="3"/>
        </dgm:presLayoutVars>
      </dgm:prSet>
      <dgm:spPr/>
    </dgm:pt>
    <dgm:pt modelId="{8BAF323E-6CE4-4B08-B308-A063B10324A0}" type="pres">
      <dgm:prSet presAssocID="{7059F183-778C-4867-AEA8-BC53D8398E11}" presName="hierChild2" presStyleCnt="0"/>
      <dgm:spPr/>
    </dgm:pt>
    <dgm:pt modelId="{C6B7B379-D78F-4B3A-9D98-BD1D4D7AF4BF}" type="pres">
      <dgm:prSet presAssocID="{D61E0936-3161-4800-AF08-4F4D4AD8EC5B}" presName="hierRoot1" presStyleCnt="0"/>
      <dgm:spPr/>
    </dgm:pt>
    <dgm:pt modelId="{DBC9377C-07E4-4130-8268-455C7BAE7F90}" type="pres">
      <dgm:prSet presAssocID="{D61E0936-3161-4800-AF08-4F4D4AD8EC5B}" presName="composite" presStyleCnt="0"/>
      <dgm:spPr/>
    </dgm:pt>
    <dgm:pt modelId="{4632E5C7-0CEB-4ECC-AFC2-BFA0A0DB0DB9}" type="pres">
      <dgm:prSet presAssocID="{D61E0936-3161-4800-AF08-4F4D4AD8EC5B}" presName="background" presStyleLbl="node0" presStyleIdx="1" presStyleCnt="2"/>
      <dgm:spPr/>
    </dgm:pt>
    <dgm:pt modelId="{44CB8B11-B833-4E07-B2FC-9D550EF29505}" type="pres">
      <dgm:prSet presAssocID="{D61E0936-3161-4800-AF08-4F4D4AD8EC5B}" presName="text" presStyleLbl="fgAcc0" presStyleIdx="1" presStyleCnt="2">
        <dgm:presLayoutVars>
          <dgm:chPref val="3"/>
        </dgm:presLayoutVars>
      </dgm:prSet>
      <dgm:spPr/>
    </dgm:pt>
    <dgm:pt modelId="{51A9BD81-CC8C-4A1C-A254-56809406ECF7}" type="pres">
      <dgm:prSet presAssocID="{D61E0936-3161-4800-AF08-4F4D4AD8EC5B}" presName="hierChild2" presStyleCnt="0"/>
      <dgm:spPr/>
    </dgm:pt>
  </dgm:ptLst>
  <dgm:cxnLst>
    <dgm:cxn modelId="{7483D502-A385-4FD2-BBC5-732A4D20B53B}" srcId="{D7474FE5-8574-4E63-AAA0-5636CB6A9F7E}" destId="{7059F183-778C-4867-AEA8-BC53D8398E11}" srcOrd="0" destOrd="0" parTransId="{B68BF49D-84F9-469D-BA62-6836B3424057}" sibTransId="{33F3CF6E-43C1-4BF4-A4F7-ACBDAB18B005}"/>
    <dgm:cxn modelId="{577EC72B-788F-4421-BBE7-83FFD1B17100}" type="presOf" srcId="{7059F183-778C-4867-AEA8-BC53D8398E11}" destId="{54801A1E-B9F5-4082-A670-D5FCE5267C0D}" srcOrd="0" destOrd="0" presId="urn:microsoft.com/office/officeart/2005/8/layout/hierarchy1"/>
    <dgm:cxn modelId="{FCDE1E3E-85ED-4E97-B8CF-DD09590AECAD}" srcId="{D7474FE5-8574-4E63-AAA0-5636CB6A9F7E}" destId="{D61E0936-3161-4800-AF08-4F4D4AD8EC5B}" srcOrd="1" destOrd="0" parTransId="{FDB3222B-0925-4B57-8BF7-98BB3D29F315}" sibTransId="{2D62250A-75C1-480D-8C85-EB2FE0EE7930}"/>
    <dgm:cxn modelId="{5ADDD442-92D2-4BFC-A86F-B630FA424620}" type="presOf" srcId="{D7474FE5-8574-4E63-AAA0-5636CB6A9F7E}" destId="{34E67C17-8C9F-45D5-965A-3E4D5DF9AD9F}" srcOrd="0" destOrd="0" presId="urn:microsoft.com/office/officeart/2005/8/layout/hierarchy1"/>
    <dgm:cxn modelId="{0B1B708D-701C-4B6D-9656-E622EF29478F}" type="presOf" srcId="{D61E0936-3161-4800-AF08-4F4D4AD8EC5B}" destId="{44CB8B11-B833-4E07-B2FC-9D550EF29505}" srcOrd="0" destOrd="0" presId="urn:microsoft.com/office/officeart/2005/8/layout/hierarchy1"/>
    <dgm:cxn modelId="{52F3CC77-661B-4957-B332-C908AC2553E3}" type="presParOf" srcId="{34E67C17-8C9F-45D5-965A-3E4D5DF9AD9F}" destId="{DC609920-C3E4-495D-95AC-2382A92CF895}" srcOrd="0" destOrd="0" presId="urn:microsoft.com/office/officeart/2005/8/layout/hierarchy1"/>
    <dgm:cxn modelId="{BC1B1948-E0C4-4242-80B7-D9686B92FEAA}" type="presParOf" srcId="{DC609920-C3E4-495D-95AC-2382A92CF895}" destId="{B90E9D00-C4AC-4D68-925B-0A055DB65BCB}" srcOrd="0" destOrd="0" presId="urn:microsoft.com/office/officeart/2005/8/layout/hierarchy1"/>
    <dgm:cxn modelId="{B1F31C72-CCEC-4A5E-941D-A1A68E48A9F1}" type="presParOf" srcId="{B90E9D00-C4AC-4D68-925B-0A055DB65BCB}" destId="{883DAADD-6FEE-4BF1-906A-8B039FAF7132}" srcOrd="0" destOrd="0" presId="urn:microsoft.com/office/officeart/2005/8/layout/hierarchy1"/>
    <dgm:cxn modelId="{2F1103C6-DAE7-470C-BDA9-331C6E3C868E}" type="presParOf" srcId="{B90E9D00-C4AC-4D68-925B-0A055DB65BCB}" destId="{54801A1E-B9F5-4082-A670-D5FCE5267C0D}" srcOrd="1" destOrd="0" presId="urn:microsoft.com/office/officeart/2005/8/layout/hierarchy1"/>
    <dgm:cxn modelId="{A41C4916-7616-4AA0-B044-7EAEB7775592}" type="presParOf" srcId="{DC609920-C3E4-495D-95AC-2382A92CF895}" destId="{8BAF323E-6CE4-4B08-B308-A063B10324A0}" srcOrd="1" destOrd="0" presId="urn:microsoft.com/office/officeart/2005/8/layout/hierarchy1"/>
    <dgm:cxn modelId="{3F30D6E0-F465-4595-9B1B-F33E91D8A7F0}" type="presParOf" srcId="{34E67C17-8C9F-45D5-965A-3E4D5DF9AD9F}" destId="{C6B7B379-D78F-4B3A-9D98-BD1D4D7AF4BF}" srcOrd="1" destOrd="0" presId="urn:microsoft.com/office/officeart/2005/8/layout/hierarchy1"/>
    <dgm:cxn modelId="{30C73A00-9FBC-47DD-81FB-379509471687}" type="presParOf" srcId="{C6B7B379-D78F-4B3A-9D98-BD1D4D7AF4BF}" destId="{DBC9377C-07E4-4130-8268-455C7BAE7F90}" srcOrd="0" destOrd="0" presId="urn:microsoft.com/office/officeart/2005/8/layout/hierarchy1"/>
    <dgm:cxn modelId="{689F09EE-2166-45C3-8C0B-1386D65999A4}" type="presParOf" srcId="{DBC9377C-07E4-4130-8268-455C7BAE7F90}" destId="{4632E5C7-0CEB-4ECC-AFC2-BFA0A0DB0DB9}" srcOrd="0" destOrd="0" presId="urn:microsoft.com/office/officeart/2005/8/layout/hierarchy1"/>
    <dgm:cxn modelId="{20B41D8F-0224-47DE-8777-CAA1C9194C85}" type="presParOf" srcId="{DBC9377C-07E4-4130-8268-455C7BAE7F90}" destId="{44CB8B11-B833-4E07-B2FC-9D550EF29505}" srcOrd="1" destOrd="0" presId="urn:microsoft.com/office/officeart/2005/8/layout/hierarchy1"/>
    <dgm:cxn modelId="{A837466C-5DDB-4FBC-94D6-75CE3C7D76B0}" type="presParOf" srcId="{C6B7B379-D78F-4B3A-9D98-BD1D4D7AF4BF}" destId="{51A9BD81-CC8C-4A1C-A254-56809406ECF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4E8ED3-ADCB-457F-999E-BD2DACC2B4D9}"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8427696-C004-4E29-9D4D-1B04DADE1004}">
      <dgm:prSet/>
      <dgm:spPr/>
      <dgm:t>
        <a:bodyPr/>
        <a:lstStyle/>
        <a:p>
          <a:pPr>
            <a:defRPr b="1"/>
          </a:pPr>
          <a:r>
            <a:rPr lang="en-US" baseline="0" dirty="0"/>
            <a:t>Medical expenses – it depends</a:t>
          </a:r>
          <a:endParaRPr lang="en-US" dirty="0"/>
        </a:p>
      </dgm:t>
    </dgm:pt>
    <dgm:pt modelId="{F6D98610-83D3-41A0-B0F5-38025641F0E5}" type="parTrans" cxnId="{85CBFE05-E625-4659-8288-94BCF5085C75}">
      <dgm:prSet/>
      <dgm:spPr/>
      <dgm:t>
        <a:bodyPr/>
        <a:lstStyle/>
        <a:p>
          <a:endParaRPr lang="en-US"/>
        </a:p>
      </dgm:t>
    </dgm:pt>
    <dgm:pt modelId="{A01D682E-D436-4298-8682-858AA7EDA8E7}" type="sibTrans" cxnId="{85CBFE05-E625-4659-8288-94BCF5085C75}">
      <dgm:prSet/>
      <dgm:spPr/>
      <dgm:t>
        <a:bodyPr/>
        <a:lstStyle/>
        <a:p>
          <a:endParaRPr lang="en-US"/>
        </a:p>
      </dgm:t>
    </dgm:pt>
    <dgm:pt modelId="{37E86303-7DCF-4416-AA40-B7385510B9D6}">
      <dgm:prSet/>
      <dgm:spPr/>
      <dgm:t>
        <a:bodyPr/>
        <a:lstStyle/>
        <a:p>
          <a:pPr>
            <a:defRPr b="1"/>
          </a:pPr>
          <a:r>
            <a:rPr lang="en-US" baseline="0" dirty="0"/>
            <a:t>Church contributions – yes but it may not be advantages</a:t>
          </a:r>
          <a:endParaRPr lang="en-US" dirty="0"/>
        </a:p>
      </dgm:t>
    </dgm:pt>
    <dgm:pt modelId="{6E0264A6-4B26-4373-951F-F9A6C2AEEB12}" type="parTrans" cxnId="{DD46C507-DA12-40FA-8376-0A06D97910F7}">
      <dgm:prSet/>
      <dgm:spPr/>
      <dgm:t>
        <a:bodyPr/>
        <a:lstStyle/>
        <a:p>
          <a:endParaRPr lang="en-US"/>
        </a:p>
      </dgm:t>
    </dgm:pt>
    <dgm:pt modelId="{0F676773-6600-4A4A-9957-DB901E4765DE}" type="sibTrans" cxnId="{DD46C507-DA12-40FA-8376-0A06D97910F7}">
      <dgm:prSet/>
      <dgm:spPr/>
      <dgm:t>
        <a:bodyPr/>
        <a:lstStyle/>
        <a:p>
          <a:endParaRPr lang="en-US"/>
        </a:p>
      </dgm:t>
    </dgm:pt>
    <dgm:pt modelId="{D9C393A5-8A15-4B76-B246-21119FD67725}">
      <dgm:prSet/>
      <dgm:spPr/>
      <dgm:t>
        <a:bodyPr/>
        <a:lstStyle/>
        <a:p>
          <a:pPr>
            <a:defRPr b="1"/>
          </a:pPr>
          <a:r>
            <a:rPr lang="en-US" baseline="0" dirty="0"/>
            <a:t>Medical expenses and charitable contributions are itemized deductions. If your total itemized deductions are less than your standard deduction, it’s a disadvantage </a:t>
          </a:r>
          <a:endParaRPr lang="en-US" dirty="0"/>
        </a:p>
      </dgm:t>
    </dgm:pt>
    <dgm:pt modelId="{26811346-4A9C-46E6-91A0-5C9A54128655}" type="parTrans" cxnId="{DC329D09-98EC-4870-B179-BF3BA36A4A59}">
      <dgm:prSet/>
      <dgm:spPr/>
      <dgm:t>
        <a:bodyPr/>
        <a:lstStyle/>
        <a:p>
          <a:endParaRPr lang="en-US"/>
        </a:p>
      </dgm:t>
    </dgm:pt>
    <dgm:pt modelId="{ABE0D097-E718-4E03-8884-15B2DAB87FF0}" type="sibTrans" cxnId="{DC329D09-98EC-4870-B179-BF3BA36A4A59}">
      <dgm:prSet/>
      <dgm:spPr/>
      <dgm:t>
        <a:bodyPr/>
        <a:lstStyle/>
        <a:p>
          <a:endParaRPr lang="en-US"/>
        </a:p>
      </dgm:t>
    </dgm:pt>
    <dgm:pt modelId="{D6A05E6B-EA42-4886-ABF2-5797DDF921DA}">
      <dgm:prSet/>
      <dgm:spPr/>
      <dgm:t>
        <a:bodyPr/>
        <a:lstStyle/>
        <a:p>
          <a:pPr>
            <a:defRPr b="1"/>
          </a:pPr>
          <a:r>
            <a:rPr lang="en-US" baseline="0" dirty="0"/>
            <a:t>Itemized deductions include the following:</a:t>
          </a:r>
          <a:endParaRPr lang="en-US" dirty="0"/>
        </a:p>
      </dgm:t>
    </dgm:pt>
    <dgm:pt modelId="{86518866-FCEF-4E03-B8DB-E8B55DEA91ED}" type="parTrans" cxnId="{710A1F57-8D48-4F55-B82B-9F85336D38E3}">
      <dgm:prSet/>
      <dgm:spPr/>
      <dgm:t>
        <a:bodyPr/>
        <a:lstStyle/>
        <a:p>
          <a:endParaRPr lang="en-US"/>
        </a:p>
      </dgm:t>
    </dgm:pt>
    <dgm:pt modelId="{4947F05A-B58D-47F4-A370-C3666CE26162}" type="sibTrans" cxnId="{710A1F57-8D48-4F55-B82B-9F85336D38E3}">
      <dgm:prSet/>
      <dgm:spPr/>
      <dgm:t>
        <a:bodyPr/>
        <a:lstStyle/>
        <a:p>
          <a:endParaRPr lang="en-US"/>
        </a:p>
      </dgm:t>
    </dgm:pt>
    <dgm:pt modelId="{0DDDF2C3-2E34-4550-B671-210669F47C9A}">
      <dgm:prSet custT="1"/>
      <dgm:spPr/>
      <dgm:t>
        <a:bodyPr/>
        <a:lstStyle/>
        <a:p>
          <a:r>
            <a:rPr lang="en-US" sz="1400" b="1" baseline="0" dirty="0"/>
            <a:t>medical expenses*</a:t>
          </a:r>
          <a:endParaRPr lang="en-US" sz="1400" b="1" dirty="0"/>
        </a:p>
      </dgm:t>
    </dgm:pt>
    <dgm:pt modelId="{2C767B7C-538B-4064-BEF5-AC775E0280AE}" type="parTrans" cxnId="{1B592092-F734-4B50-95A6-F0D956752C60}">
      <dgm:prSet/>
      <dgm:spPr/>
      <dgm:t>
        <a:bodyPr/>
        <a:lstStyle/>
        <a:p>
          <a:endParaRPr lang="en-US"/>
        </a:p>
      </dgm:t>
    </dgm:pt>
    <dgm:pt modelId="{73F1CDE6-A74F-467A-821B-C97B8C64C864}" type="sibTrans" cxnId="{1B592092-F734-4B50-95A6-F0D956752C60}">
      <dgm:prSet/>
      <dgm:spPr/>
      <dgm:t>
        <a:bodyPr/>
        <a:lstStyle/>
        <a:p>
          <a:endParaRPr lang="en-US"/>
        </a:p>
      </dgm:t>
    </dgm:pt>
    <dgm:pt modelId="{131A10DA-B4BB-46DD-BFD5-1F25DB7FDC5B}">
      <dgm:prSet custT="1"/>
      <dgm:spPr/>
      <dgm:t>
        <a:bodyPr/>
        <a:lstStyle/>
        <a:p>
          <a:r>
            <a:rPr lang="en-US" sz="1400" b="1" baseline="0" dirty="0"/>
            <a:t>State and local taxes (including property/real estate taxes)*</a:t>
          </a:r>
          <a:endParaRPr lang="en-US" sz="1400" b="1" dirty="0"/>
        </a:p>
      </dgm:t>
    </dgm:pt>
    <dgm:pt modelId="{53C774FF-0C8C-4360-BAE6-F4C71FD457B7}" type="parTrans" cxnId="{AA69C351-41B9-4CEB-B5EB-F93E978BB8C5}">
      <dgm:prSet/>
      <dgm:spPr/>
      <dgm:t>
        <a:bodyPr/>
        <a:lstStyle/>
        <a:p>
          <a:endParaRPr lang="en-US"/>
        </a:p>
      </dgm:t>
    </dgm:pt>
    <dgm:pt modelId="{ED3F18AB-2C41-4D69-AA7C-997EE6FBF1CB}" type="sibTrans" cxnId="{AA69C351-41B9-4CEB-B5EB-F93E978BB8C5}">
      <dgm:prSet/>
      <dgm:spPr/>
      <dgm:t>
        <a:bodyPr/>
        <a:lstStyle/>
        <a:p>
          <a:endParaRPr lang="en-US"/>
        </a:p>
      </dgm:t>
    </dgm:pt>
    <dgm:pt modelId="{63572D48-3F25-44A4-A6FC-B9E81CE6B704}">
      <dgm:prSet custT="1"/>
      <dgm:spPr/>
      <dgm:t>
        <a:bodyPr/>
        <a:lstStyle/>
        <a:p>
          <a:r>
            <a:rPr lang="en-US" sz="1400" b="1" baseline="0" dirty="0"/>
            <a:t>Mortgage Interest</a:t>
          </a:r>
          <a:endParaRPr lang="en-US" sz="1400" b="1" dirty="0"/>
        </a:p>
      </dgm:t>
    </dgm:pt>
    <dgm:pt modelId="{1461582C-7CB2-4DA2-B0DF-2EF1B94D692E}" type="parTrans" cxnId="{63D5269E-5EA9-44DF-8359-706536E0F382}">
      <dgm:prSet/>
      <dgm:spPr/>
      <dgm:t>
        <a:bodyPr/>
        <a:lstStyle/>
        <a:p>
          <a:endParaRPr lang="en-US"/>
        </a:p>
      </dgm:t>
    </dgm:pt>
    <dgm:pt modelId="{A3BD4975-8041-4A1E-B4F6-7E2E6BB34FB3}" type="sibTrans" cxnId="{63D5269E-5EA9-44DF-8359-706536E0F382}">
      <dgm:prSet/>
      <dgm:spPr/>
      <dgm:t>
        <a:bodyPr/>
        <a:lstStyle/>
        <a:p>
          <a:endParaRPr lang="en-US"/>
        </a:p>
      </dgm:t>
    </dgm:pt>
    <dgm:pt modelId="{35B6C479-8903-4397-938F-EDA7D74A86F4}">
      <dgm:prSet custT="1"/>
      <dgm:spPr/>
      <dgm:t>
        <a:bodyPr/>
        <a:lstStyle/>
        <a:p>
          <a:r>
            <a:rPr lang="en-US" sz="1400" b="1" baseline="0" dirty="0"/>
            <a:t>Charitable contributions</a:t>
          </a:r>
        </a:p>
        <a:p>
          <a:r>
            <a:rPr lang="en-US" sz="1400" b="1" baseline="0" dirty="0"/>
            <a:t>Gambling losses*</a:t>
          </a:r>
          <a:endParaRPr lang="en-US" sz="1400" b="1" dirty="0"/>
        </a:p>
      </dgm:t>
    </dgm:pt>
    <dgm:pt modelId="{3B1F64E3-B756-4D7D-B704-7338A68CD928}" type="parTrans" cxnId="{69C6DCCB-FFE0-41C9-9DF0-FF3C41C65528}">
      <dgm:prSet/>
      <dgm:spPr/>
      <dgm:t>
        <a:bodyPr/>
        <a:lstStyle/>
        <a:p>
          <a:endParaRPr lang="en-US"/>
        </a:p>
      </dgm:t>
    </dgm:pt>
    <dgm:pt modelId="{F2A3C294-56F6-445D-AFA3-2EA62FCCC4BE}" type="sibTrans" cxnId="{69C6DCCB-FFE0-41C9-9DF0-FF3C41C65528}">
      <dgm:prSet/>
      <dgm:spPr/>
      <dgm:t>
        <a:bodyPr/>
        <a:lstStyle/>
        <a:p>
          <a:endParaRPr lang="en-US"/>
        </a:p>
      </dgm:t>
    </dgm:pt>
    <dgm:pt modelId="{0DF7224C-352C-43E2-BC3D-9B9D6E84CAEE}">
      <dgm:prSet custT="1"/>
      <dgm:spPr/>
      <dgm:t>
        <a:bodyPr/>
        <a:lstStyle/>
        <a:p>
          <a:r>
            <a:rPr lang="en-US" sz="1400" b="1" baseline="0" dirty="0" err="1"/>
            <a:t>Misc</a:t>
          </a:r>
          <a:r>
            <a:rPr lang="en-US" sz="1400" b="1" baseline="0" dirty="0"/>
            <a:t>*</a:t>
          </a:r>
          <a:endParaRPr lang="en-US" sz="1400" b="1" dirty="0"/>
        </a:p>
      </dgm:t>
    </dgm:pt>
    <dgm:pt modelId="{C6D14216-DAF1-4648-BBFB-2568DA9315EF}" type="parTrans" cxnId="{5200100E-9614-4000-B456-5AFA05445269}">
      <dgm:prSet/>
      <dgm:spPr/>
      <dgm:t>
        <a:bodyPr/>
        <a:lstStyle/>
        <a:p>
          <a:endParaRPr lang="en-US"/>
        </a:p>
      </dgm:t>
    </dgm:pt>
    <dgm:pt modelId="{166F48C5-160B-4001-9D91-9C2EA7ECDDAD}" type="sibTrans" cxnId="{5200100E-9614-4000-B456-5AFA05445269}">
      <dgm:prSet/>
      <dgm:spPr/>
      <dgm:t>
        <a:bodyPr/>
        <a:lstStyle/>
        <a:p>
          <a:endParaRPr lang="en-US"/>
        </a:p>
      </dgm:t>
    </dgm:pt>
    <dgm:pt modelId="{01A371D6-127F-4095-94CD-C316EAD7B73D}" type="pres">
      <dgm:prSet presAssocID="{C54E8ED3-ADCB-457F-999E-BD2DACC2B4D9}" presName="root" presStyleCnt="0">
        <dgm:presLayoutVars>
          <dgm:dir/>
          <dgm:resizeHandles val="exact"/>
        </dgm:presLayoutVars>
      </dgm:prSet>
      <dgm:spPr/>
    </dgm:pt>
    <dgm:pt modelId="{D0B322E7-CB2F-45CB-8F43-9C5DEFF68FE2}" type="pres">
      <dgm:prSet presAssocID="{E8427696-C004-4E29-9D4D-1B04DADE1004}" presName="compNode" presStyleCnt="0"/>
      <dgm:spPr/>
    </dgm:pt>
    <dgm:pt modelId="{B90F9413-EC27-45F2-B6CC-CBA4B6CA429E}" type="pres">
      <dgm:prSet presAssocID="{E8427696-C004-4E29-9D4D-1B04DADE1004}" presName="iconRect" presStyleLbl="node1" presStyleIdx="0" presStyleCnt="4" custLinFactX="500000" custLinFactNeighborX="506620" custLinFactNeighborY="-973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67D90CD8-385F-4734-A6E3-CCD070BF5A46}" type="pres">
      <dgm:prSet presAssocID="{E8427696-C004-4E29-9D4D-1B04DADE1004}" presName="iconSpace" presStyleCnt="0"/>
      <dgm:spPr/>
    </dgm:pt>
    <dgm:pt modelId="{BD93CD44-4719-4C6D-BDE6-63C5DE12CFA1}" type="pres">
      <dgm:prSet presAssocID="{E8427696-C004-4E29-9D4D-1B04DADE1004}" presName="parTx" presStyleLbl="revTx" presStyleIdx="0" presStyleCnt="8" custLinFactX="151005" custLinFactNeighborX="200000" custLinFactNeighborY="-20802">
        <dgm:presLayoutVars>
          <dgm:chMax val="0"/>
          <dgm:chPref val="0"/>
        </dgm:presLayoutVars>
      </dgm:prSet>
      <dgm:spPr/>
    </dgm:pt>
    <dgm:pt modelId="{B1351DF7-2BBE-43EB-8B56-66AF144735D4}" type="pres">
      <dgm:prSet presAssocID="{E8427696-C004-4E29-9D4D-1B04DADE1004}" presName="txSpace" presStyleCnt="0"/>
      <dgm:spPr/>
    </dgm:pt>
    <dgm:pt modelId="{5C0D9A1F-E5A3-44A6-BC91-FCAC7689AB55}" type="pres">
      <dgm:prSet presAssocID="{E8427696-C004-4E29-9D4D-1B04DADE1004}" presName="desTx" presStyleLbl="revTx" presStyleIdx="1" presStyleCnt="8">
        <dgm:presLayoutVars/>
      </dgm:prSet>
      <dgm:spPr/>
    </dgm:pt>
    <dgm:pt modelId="{6EC7364A-B10D-4C26-B188-04F79387295E}" type="pres">
      <dgm:prSet presAssocID="{A01D682E-D436-4298-8682-858AA7EDA8E7}" presName="sibTrans" presStyleCnt="0"/>
      <dgm:spPr/>
    </dgm:pt>
    <dgm:pt modelId="{8697C55A-E795-4FE6-A14F-DD68C70F5BBA}" type="pres">
      <dgm:prSet presAssocID="{37E86303-7DCF-4416-AA40-B7385510B9D6}" presName="compNode" presStyleCnt="0"/>
      <dgm:spPr/>
    </dgm:pt>
    <dgm:pt modelId="{024BB81D-8A4F-41F0-B822-6493B64CAA3E}" type="pres">
      <dgm:prSet presAssocID="{37E86303-7DCF-4416-AA40-B7385510B9D6}" presName="iconRect" presStyleLbl="node1" presStyleIdx="1" presStyleCnt="4" custLinFactX="-139787" custLinFactNeighborX="-200000" custLinFactNeighborY="-973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9F3FE12-4A16-4C98-8AA4-0D323786F75F}" type="pres">
      <dgm:prSet presAssocID="{37E86303-7DCF-4416-AA40-B7385510B9D6}" presName="iconSpace" presStyleCnt="0"/>
      <dgm:spPr/>
    </dgm:pt>
    <dgm:pt modelId="{CFB0153F-8821-4EAD-9379-79DDA2470837}" type="pres">
      <dgm:prSet presAssocID="{37E86303-7DCF-4416-AA40-B7385510B9D6}" presName="parTx" presStyleLbl="revTx" presStyleIdx="2" presStyleCnt="8" custLinFactX="22078" custLinFactNeighborX="100000" custLinFactNeighborY="-10373">
        <dgm:presLayoutVars>
          <dgm:chMax val="0"/>
          <dgm:chPref val="0"/>
        </dgm:presLayoutVars>
      </dgm:prSet>
      <dgm:spPr/>
    </dgm:pt>
    <dgm:pt modelId="{51AAA8BF-AAD2-4928-BE9D-2A7CDEDC0734}" type="pres">
      <dgm:prSet presAssocID="{37E86303-7DCF-4416-AA40-B7385510B9D6}" presName="txSpace" presStyleCnt="0"/>
      <dgm:spPr/>
    </dgm:pt>
    <dgm:pt modelId="{A18C060B-B256-489F-ADE3-C9EDDB334E5F}" type="pres">
      <dgm:prSet presAssocID="{37E86303-7DCF-4416-AA40-B7385510B9D6}" presName="desTx" presStyleLbl="revTx" presStyleIdx="3" presStyleCnt="8">
        <dgm:presLayoutVars/>
      </dgm:prSet>
      <dgm:spPr/>
    </dgm:pt>
    <dgm:pt modelId="{D22E3222-E96A-4D04-BF1E-D2BA027895B7}" type="pres">
      <dgm:prSet presAssocID="{0F676773-6600-4A4A-9957-DB901E4765DE}" presName="sibTrans" presStyleCnt="0"/>
      <dgm:spPr/>
    </dgm:pt>
    <dgm:pt modelId="{2A1ACB1C-80F0-421A-8E4A-0C3907872732}" type="pres">
      <dgm:prSet presAssocID="{D9C393A5-8A15-4B76-B246-21119FD67725}" presName="compNode" presStyleCnt="0"/>
      <dgm:spPr/>
    </dgm:pt>
    <dgm:pt modelId="{1EB3078A-A476-4829-90A5-34CD2ECE0DD0}" type="pres">
      <dgm:prSet presAssocID="{D9C393A5-8A15-4B76-B246-21119FD67725}" presName="iconRect" presStyleLbl="node1" presStyleIdx="2" presStyleCnt="4" custLinFactNeighborX="-9910" custLinFactNeighborY="-973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llet"/>
        </a:ext>
      </dgm:extLst>
    </dgm:pt>
    <dgm:pt modelId="{A000DA31-46B3-45F0-89AE-0B850D3CF5A7}" type="pres">
      <dgm:prSet presAssocID="{D9C393A5-8A15-4B76-B246-21119FD67725}" presName="iconSpace" presStyleCnt="0"/>
      <dgm:spPr/>
    </dgm:pt>
    <dgm:pt modelId="{DF2CDB23-E201-4F4C-A035-6AF8341B5602}" type="pres">
      <dgm:prSet presAssocID="{D9C393A5-8A15-4B76-B246-21119FD67725}" presName="parTx" presStyleLbl="revTx" presStyleIdx="4" presStyleCnt="8" custLinFactX="-100000" custLinFactNeighborX="-128942" custLinFactNeighborY="-20914">
        <dgm:presLayoutVars>
          <dgm:chMax val="0"/>
          <dgm:chPref val="0"/>
        </dgm:presLayoutVars>
      </dgm:prSet>
      <dgm:spPr/>
    </dgm:pt>
    <dgm:pt modelId="{16F6542C-B5E9-4A3F-8A72-A919BB438C0C}" type="pres">
      <dgm:prSet presAssocID="{D9C393A5-8A15-4B76-B246-21119FD67725}" presName="txSpace" presStyleCnt="0"/>
      <dgm:spPr/>
    </dgm:pt>
    <dgm:pt modelId="{717FE31E-B834-41C8-B794-F560DF4736FB}" type="pres">
      <dgm:prSet presAssocID="{D9C393A5-8A15-4B76-B246-21119FD67725}" presName="desTx" presStyleLbl="revTx" presStyleIdx="5" presStyleCnt="8">
        <dgm:presLayoutVars/>
      </dgm:prSet>
      <dgm:spPr/>
    </dgm:pt>
    <dgm:pt modelId="{537DE280-B878-4804-B2EC-0881E7043ED4}" type="pres">
      <dgm:prSet presAssocID="{ABE0D097-E718-4E03-8884-15B2DAB87FF0}" presName="sibTrans" presStyleCnt="0"/>
      <dgm:spPr/>
    </dgm:pt>
    <dgm:pt modelId="{D1C1EBFF-4DA6-4102-A4E3-10033DA7F74F}" type="pres">
      <dgm:prSet presAssocID="{D6A05E6B-EA42-4886-ABF2-5797DDF921DA}" presName="compNode" presStyleCnt="0"/>
      <dgm:spPr/>
    </dgm:pt>
    <dgm:pt modelId="{538B05C1-BF63-4DFF-877E-A270FBF50869}" type="pres">
      <dgm:prSet presAssocID="{D6A05E6B-EA42-4886-ABF2-5797DDF921DA}" presName="iconRect" presStyleLbl="node1" presStyleIdx="3" presStyleCnt="4" custLinFactX="-300000" custLinFactNeighborX="-378159" custLinFactNeighborY="-973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B7152436-8694-4E3A-8E10-C17EB728C4A2}" type="pres">
      <dgm:prSet presAssocID="{D6A05E6B-EA42-4886-ABF2-5797DDF921DA}" presName="iconSpace" presStyleCnt="0"/>
      <dgm:spPr/>
    </dgm:pt>
    <dgm:pt modelId="{8E3ED535-3824-4176-A3F2-9BDA9802FD0D}" type="pres">
      <dgm:prSet presAssocID="{D6A05E6B-EA42-4886-ABF2-5797DDF921DA}" presName="parTx" presStyleLbl="revTx" presStyleIdx="6" presStyleCnt="8" custScaleX="99641" custScaleY="70274" custLinFactX="-100000" custLinFactNeighborX="-132145" custLinFactNeighborY="-15659">
        <dgm:presLayoutVars>
          <dgm:chMax val="0"/>
          <dgm:chPref val="0"/>
        </dgm:presLayoutVars>
      </dgm:prSet>
      <dgm:spPr/>
    </dgm:pt>
    <dgm:pt modelId="{BC91D6D5-9D04-4705-BC4C-5DEC8A810743}" type="pres">
      <dgm:prSet presAssocID="{D6A05E6B-EA42-4886-ABF2-5797DDF921DA}" presName="txSpace" presStyleCnt="0"/>
      <dgm:spPr/>
    </dgm:pt>
    <dgm:pt modelId="{8291C384-6B55-42CE-B95F-8852B5EA3D02}" type="pres">
      <dgm:prSet presAssocID="{D6A05E6B-EA42-4886-ABF2-5797DDF921DA}" presName="desTx" presStyleLbl="revTx" presStyleIdx="7" presStyleCnt="8" custLinFactX="-100000" custLinFactNeighborX="-131979" custLinFactNeighborY="-34691">
        <dgm:presLayoutVars/>
      </dgm:prSet>
      <dgm:spPr/>
    </dgm:pt>
  </dgm:ptLst>
  <dgm:cxnLst>
    <dgm:cxn modelId="{85CBFE05-E625-4659-8288-94BCF5085C75}" srcId="{C54E8ED3-ADCB-457F-999E-BD2DACC2B4D9}" destId="{E8427696-C004-4E29-9D4D-1B04DADE1004}" srcOrd="0" destOrd="0" parTransId="{F6D98610-83D3-41A0-B0F5-38025641F0E5}" sibTransId="{A01D682E-D436-4298-8682-858AA7EDA8E7}"/>
    <dgm:cxn modelId="{4A0E3906-38A4-4326-A12E-2D9B5EC75115}" type="presOf" srcId="{0DDDF2C3-2E34-4550-B671-210669F47C9A}" destId="{8291C384-6B55-42CE-B95F-8852B5EA3D02}" srcOrd="0" destOrd="0" presId="urn:microsoft.com/office/officeart/2018/5/layout/CenteredIconLabelDescriptionList"/>
    <dgm:cxn modelId="{DD46C507-DA12-40FA-8376-0A06D97910F7}" srcId="{C54E8ED3-ADCB-457F-999E-BD2DACC2B4D9}" destId="{37E86303-7DCF-4416-AA40-B7385510B9D6}" srcOrd="1" destOrd="0" parTransId="{6E0264A6-4B26-4373-951F-F9A6C2AEEB12}" sibTransId="{0F676773-6600-4A4A-9957-DB901E4765DE}"/>
    <dgm:cxn modelId="{DC329D09-98EC-4870-B179-BF3BA36A4A59}" srcId="{C54E8ED3-ADCB-457F-999E-BD2DACC2B4D9}" destId="{D9C393A5-8A15-4B76-B246-21119FD67725}" srcOrd="2" destOrd="0" parTransId="{26811346-4A9C-46E6-91A0-5C9A54128655}" sibTransId="{ABE0D097-E718-4E03-8884-15B2DAB87FF0}"/>
    <dgm:cxn modelId="{5200100E-9614-4000-B456-5AFA05445269}" srcId="{D6A05E6B-EA42-4886-ABF2-5797DDF921DA}" destId="{0DF7224C-352C-43E2-BC3D-9B9D6E84CAEE}" srcOrd="4" destOrd="0" parTransId="{C6D14216-DAF1-4648-BBFB-2568DA9315EF}" sibTransId="{166F48C5-160B-4001-9D91-9C2EA7ECDDAD}"/>
    <dgm:cxn modelId="{25A6E020-ED64-4C73-97FC-AFDEDD4F140F}" type="presOf" srcId="{C54E8ED3-ADCB-457F-999E-BD2DACC2B4D9}" destId="{01A371D6-127F-4095-94CD-C316EAD7B73D}" srcOrd="0" destOrd="0" presId="urn:microsoft.com/office/officeart/2018/5/layout/CenteredIconLabelDescriptionList"/>
    <dgm:cxn modelId="{71EE5C26-BF1C-4777-8A27-EE2012F4C7B3}" type="presOf" srcId="{E8427696-C004-4E29-9D4D-1B04DADE1004}" destId="{BD93CD44-4719-4C6D-BDE6-63C5DE12CFA1}" srcOrd="0" destOrd="0" presId="urn:microsoft.com/office/officeart/2018/5/layout/CenteredIconLabelDescriptionList"/>
    <dgm:cxn modelId="{FE1DE636-BDA1-46B4-B131-105D50D63227}" type="presOf" srcId="{35B6C479-8903-4397-938F-EDA7D74A86F4}" destId="{8291C384-6B55-42CE-B95F-8852B5EA3D02}" srcOrd="0" destOrd="3" presId="urn:microsoft.com/office/officeart/2018/5/layout/CenteredIconLabelDescriptionList"/>
    <dgm:cxn modelId="{F2465245-30AF-4577-BD98-ADDF06348E90}" type="presOf" srcId="{D6A05E6B-EA42-4886-ABF2-5797DDF921DA}" destId="{8E3ED535-3824-4176-A3F2-9BDA9802FD0D}" srcOrd="0" destOrd="0" presId="urn:microsoft.com/office/officeart/2018/5/layout/CenteredIconLabelDescriptionList"/>
    <dgm:cxn modelId="{AA69C351-41B9-4CEB-B5EB-F93E978BB8C5}" srcId="{D6A05E6B-EA42-4886-ABF2-5797DDF921DA}" destId="{131A10DA-B4BB-46DD-BFD5-1F25DB7FDC5B}" srcOrd="1" destOrd="0" parTransId="{53C774FF-0C8C-4360-BAE6-F4C71FD457B7}" sibTransId="{ED3F18AB-2C41-4D69-AA7C-997EE6FBF1CB}"/>
    <dgm:cxn modelId="{710A1F57-8D48-4F55-B82B-9F85336D38E3}" srcId="{C54E8ED3-ADCB-457F-999E-BD2DACC2B4D9}" destId="{D6A05E6B-EA42-4886-ABF2-5797DDF921DA}" srcOrd="3" destOrd="0" parTransId="{86518866-FCEF-4E03-B8DB-E8B55DEA91ED}" sibTransId="{4947F05A-B58D-47F4-A370-C3666CE26162}"/>
    <dgm:cxn modelId="{1B592092-F734-4B50-95A6-F0D956752C60}" srcId="{D6A05E6B-EA42-4886-ABF2-5797DDF921DA}" destId="{0DDDF2C3-2E34-4550-B671-210669F47C9A}" srcOrd="0" destOrd="0" parTransId="{2C767B7C-538B-4064-BEF5-AC775E0280AE}" sibTransId="{73F1CDE6-A74F-467A-821B-C97B8C64C864}"/>
    <dgm:cxn modelId="{E3417B96-2A5E-45E8-BCF8-02EF0EEA96BE}" type="presOf" srcId="{0DF7224C-352C-43E2-BC3D-9B9D6E84CAEE}" destId="{8291C384-6B55-42CE-B95F-8852B5EA3D02}" srcOrd="0" destOrd="4" presId="urn:microsoft.com/office/officeart/2018/5/layout/CenteredIconLabelDescriptionList"/>
    <dgm:cxn modelId="{63D5269E-5EA9-44DF-8359-706536E0F382}" srcId="{D6A05E6B-EA42-4886-ABF2-5797DDF921DA}" destId="{63572D48-3F25-44A4-A6FC-B9E81CE6B704}" srcOrd="2" destOrd="0" parTransId="{1461582C-7CB2-4DA2-B0DF-2EF1B94D692E}" sibTransId="{A3BD4975-8041-4A1E-B4F6-7E2E6BB34FB3}"/>
    <dgm:cxn modelId="{E1095B9F-BBEC-43C7-A9F2-33CAD3745360}" type="presOf" srcId="{37E86303-7DCF-4416-AA40-B7385510B9D6}" destId="{CFB0153F-8821-4EAD-9379-79DDA2470837}" srcOrd="0" destOrd="0" presId="urn:microsoft.com/office/officeart/2018/5/layout/CenteredIconLabelDescriptionList"/>
    <dgm:cxn modelId="{17F6F0B5-1506-4746-B164-1E426A694571}" type="presOf" srcId="{D9C393A5-8A15-4B76-B246-21119FD67725}" destId="{DF2CDB23-E201-4F4C-A035-6AF8341B5602}" srcOrd="0" destOrd="0" presId="urn:microsoft.com/office/officeart/2018/5/layout/CenteredIconLabelDescriptionList"/>
    <dgm:cxn modelId="{69C6DCCB-FFE0-41C9-9DF0-FF3C41C65528}" srcId="{D6A05E6B-EA42-4886-ABF2-5797DDF921DA}" destId="{35B6C479-8903-4397-938F-EDA7D74A86F4}" srcOrd="3" destOrd="0" parTransId="{3B1F64E3-B756-4D7D-B704-7338A68CD928}" sibTransId="{F2A3C294-56F6-445D-AFA3-2EA62FCCC4BE}"/>
    <dgm:cxn modelId="{598158DB-0E92-4E48-B299-F53132CC2CA6}" type="presOf" srcId="{63572D48-3F25-44A4-A6FC-B9E81CE6B704}" destId="{8291C384-6B55-42CE-B95F-8852B5EA3D02}" srcOrd="0" destOrd="2" presId="urn:microsoft.com/office/officeart/2018/5/layout/CenteredIconLabelDescriptionList"/>
    <dgm:cxn modelId="{ED0D38E8-F51B-41EB-8E42-9FBFB7933D9A}" type="presOf" srcId="{131A10DA-B4BB-46DD-BFD5-1F25DB7FDC5B}" destId="{8291C384-6B55-42CE-B95F-8852B5EA3D02}" srcOrd="0" destOrd="1" presId="urn:microsoft.com/office/officeart/2018/5/layout/CenteredIconLabelDescriptionList"/>
    <dgm:cxn modelId="{1EC199FE-DC10-4CA3-A4B1-50260A79FD62}" type="presParOf" srcId="{01A371D6-127F-4095-94CD-C316EAD7B73D}" destId="{D0B322E7-CB2F-45CB-8F43-9C5DEFF68FE2}" srcOrd="0" destOrd="0" presId="urn:microsoft.com/office/officeart/2018/5/layout/CenteredIconLabelDescriptionList"/>
    <dgm:cxn modelId="{91EB5DAE-D206-43AA-947C-5635F6363C8A}" type="presParOf" srcId="{D0B322E7-CB2F-45CB-8F43-9C5DEFF68FE2}" destId="{B90F9413-EC27-45F2-B6CC-CBA4B6CA429E}" srcOrd="0" destOrd="0" presId="urn:microsoft.com/office/officeart/2018/5/layout/CenteredIconLabelDescriptionList"/>
    <dgm:cxn modelId="{34F9FD78-C976-43DC-B5F6-142C93632BEF}" type="presParOf" srcId="{D0B322E7-CB2F-45CB-8F43-9C5DEFF68FE2}" destId="{67D90CD8-385F-4734-A6E3-CCD070BF5A46}" srcOrd="1" destOrd="0" presId="urn:microsoft.com/office/officeart/2018/5/layout/CenteredIconLabelDescriptionList"/>
    <dgm:cxn modelId="{D73DA954-E2EE-40B0-A375-78581933C4BD}" type="presParOf" srcId="{D0B322E7-CB2F-45CB-8F43-9C5DEFF68FE2}" destId="{BD93CD44-4719-4C6D-BDE6-63C5DE12CFA1}" srcOrd="2" destOrd="0" presId="urn:microsoft.com/office/officeart/2018/5/layout/CenteredIconLabelDescriptionList"/>
    <dgm:cxn modelId="{42691D8E-F0C8-4928-9E20-D36603B9DAB0}" type="presParOf" srcId="{D0B322E7-CB2F-45CB-8F43-9C5DEFF68FE2}" destId="{B1351DF7-2BBE-43EB-8B56-66AF144735D4}" srcOrd="3" destOrd="0" presId="urn:microsoft.com/office/officeart/2018/5/layout/CenteredIconLabelDescriptionList"/>
    <dgm:cxn modelId="{CEF378A8-5BAF-4DA2-9392-A134D1981A1B}" type="presParOf" srcId="{D0B322E7-CB2F-45CB-8F43-9C5DEFF68FE2}" destId="{5C0D9A1F-E5A3-44A6-BC91-FCAC7689AB55}" srcOrd="4" destOrd="0" presId="urn:microsoft.com/office/officeart/2018/5/layout/CenteredIconLabelDescriptionList"/>
    <dgm:cxn modelId="{C5B5C622-FD7D-41E0-903C-BE41F34A62F1}" type="presParOf" srcId="{01A371D6-127F-4095-94CD-C316EAD7B73D}" destId="{6EC7364A-B10D-4C26-B188-04F79387295E}" srcOrd="1" destOrd="0" presId="urn:microsoft.com/office/officeart/2018/5/layout/CenteredIconLabelDescriptionList"/>
    <dgm:cxn modelId="{BF4C5BBE-C54A-4821-BB52-822893631E49}" type="presParOf" srcId="{01A371D6-127F-4095-94CD-C316EAD7B73D}" destId="{8697C55A-E795-4FE6-A14F-DD68C70F5BBA}" srcOrd="2" destOrd="0" presId="urn:microsoft.com/office/officeart/2018/5/layout/CenteredIconLabelDescriptionList"/>
    <dgm:cxn modelId="{BBA6E6CF-CBE6-43A0-9168-5ACE3FC26B4C}" type="presParOf" srcId="{8697C55A-E795-4FE6-A14F-DD68C70F5BBA}" destId="{024BB81D-8A4F-41F0-B822-6493B64CAA3E}" srcOrd="0" destOrd="0" presId="urn:microsoft.com/office/officeart/2018/5/layout/CenteredIconLabelDescriptionList"/>
    <dgm:cxn modelId="{88ECBA13-D81E-4090-AA99-B21E5DF3E6D1}" type="presParOf" srcId="{8697C55A-E795-4FE6-A14F-DD68C70F5BBA}" destId="{89F3FE12-4A16-4C98-8AA4-0D323786F75F}" srcOrd="1" destOrd="0" presId="urn:microsoft.com/office/officeart/2018/5/layout/CenteredIconLabelDescriptionList"/>
    <dgm:cxn modelId="{F64D73ED-0953-4E99-A2D8-1CB528295CCC}" type="presParOf" srcId="{8697C55A-E795-4FE6-A14F-DD68C70F5BBA}" destId="{CFB0153F-8821-4EAD-9379-79DDA2470837}" srcOrd="2" destOrd="0" presId="urn:microsoft.com/office/officeart/2018/5/layout/CenteredIconLabelDescriptionList"/>
    <dgm:cxn modelId="{1374EBF9-3758-4FEC-B54F-8E2D173FD5F4}" type="presParOf" srcId="{8697C55A-E795-4FE6-A14F-DD68C70F5BBA}" destId="{51AAA8BF-AAD2-4928-BE9D-2A7CDEDC0734}" srcOrd="3" destOrd="0" presId="urn:microsoft.com/office/officeart/2018/5/layout/CenteredIconLabelDescriptionList"/>
    <dgm:cxn modelId="{A08BFFE4-B0E7-4D97-89DC-48622692D1B1}" type="presParOf" srcId="{8697C55A-E795-4FE6-A14F-DD68C70F5BBA}" destId="{A18C060B-B256-489F-ADE3-C9EDDB334E5F}" srcOrd="4" destOrd="0" presId="urn:microsoft.com/office/officeart/2018/5/layout/CenteredIconLabelDescriptionList"/>
    <dgm:cxn modelId="{23505CC9-0C7C-440D-99F8-D482993D2E7D}" type="presParOf" srcId="{01A371D6-127F-4095-94CD-C316EAD7B73D}" destId="{D22E3222-E96A-4D04-BF1E-D2BA027895B7}" srcOrd="3" destOrd="0" presId="urn:microsoft.com/office/officeart/2018/5/layout/CenteredIconLabelDescriptionList"/>
    <dgm:cxn modelId="{8E9813A0-AFE5-4C4F-85CB-5D9DCDF05130}" type="presParOf" srcId="{01A371D6-127F-4095-94CD-C316EAD7B73D}" destId="{2A1ACB1C-80F0-421A-8E4A-0C3907872732}" srcOrd="4" destOrd="0" presId="urn:microsoft.com/office/officeart/2018/5/layout/CenteredIconLabelDescriptionList"/>
    <dgm:cxn modelId="{3B8E751D-9E7D-40E1-AA3E-5E28D11BBED5}" type="presParOf" srcId="{2A1ACB1C-80F0-421A-8E4A-0C3907872732}" destId="{1EB3078A-A476-4829-90A5-34CD2ECE0DD0}" srcOrd="0" destOrd="0" presId="urn:microsoft.com/office/officeart/2018/5/layout/CenteredIconLabelDescriptionList"/>
    <dgm:cxn modelId="{257BB9EA-A691-4007-8328-51DD3B8649D7}" type="presParOf" srcId="{2A1ACB1C-80F0-421A-8E4A-0C3907872732}" destId="{A000DA31-46B3-45F0-89AE-0B850D3CF5A7}" srcOrd="1" destOrd="0" presId="urn:microsoft.com/office/officeart/2018/5/layout/CenteredIconLabelDescriptionList"/>
    <dgm:cxn modelId="{8B5BF4BC-67DB-4F5C-82C8-49A0813F1848}" type="presParOf" srcId="{2A1ACB1C-80F0-421A-8E4A-0C3907872732}" destId="{DF2CDB23-E201-4F4C-A035-6AF8341B5602}" srcOrd="2" destOrd="0" presId="urn:microsoft.com/office/officeart/2018/5/layout/CenteredIconLabelDescriptionList"/>
    <dgm:cxn modelId="{23E2CF4A-9C69-42FA-B6F9-59E23EF8EE82}" type="presParOf" srcId="{2A1ACB1C-80F0-421A-8E4A-0C3907872732}" destId="{16F6542C-B5E9-4A3F-8A72-A919BB438C0C}" srcOrd="3" destOrd="0" presId="urn:microsoft.com/office/officeart/2018/5/layout/CenteredIconLabelDescriptionList"/>
    <dgm:cxn modelId="{BD10522F-228E-4624-AB87-36AED1C01E80}" type="presParOf" srcId="{2A1ACB1C-80F0-421A-8E4A-0C3907872732}" destId="{717FE31E-B834-41C8-B794-F560DF4736FB}" srcOrd="4" destOrd="0" presId="urn:microsoft.com/office/officeart/2018/5/layout/CenteredIconLabelDescriptionList"/>
    <dgm:cxn modelId="{17D850D9-317F-47CA-845B-64FE73FC3857}" type="presParOf" srcId="{01A371D6-127F-4095-94CD-C316EAD7B73D}" destId="{537DE280-B878-4804-B2EC-0881E7043ED4}" srcOrd="5" destOrd="0" presId="urn:microsoft.com/office/officeart/2018/5/layout/CenteredIconLabelDescriptionList"/>
    <dgm:cxn modelId="{102F00B7-DD93-4267-A216-148209CC8CA6}" type="presParOf" srcId="{01A371D6-127F-4095-94CD-C316EAD7B73D}" destId="{D1C1EBFF-4DA6-4102-A4E3-10033DA7F74F}" srcOrd="6" destOrd="0" presId="urn:microsoft.com/office/officeart/2018/5/layout/CenteredIconLabelDescriptionList"/>
    <dgm:cxn modelId="{7C6EBE38-A741-402C-BEFB-6F658360DA9F}" type="presParOf" srcId="{D1C1EBFF-4DA6-4102-A4E3-10033DA7F74F}" destId="{538B05C1-BF63-4DFF-877E-A270FBF50869}" srcOrd="0" destOrd="0" presId="urn:microsoft.com/office/officeart/2018/5/layout/CenteredIconLabelDescriptionList"/>
    <dgm:cxn modelId="{5F59ADE1-B2F9-4E8B-A113-9748732D56B7}" type="presParOf" srcId="{D1C1EBFF-4DA6-4102-A4E3-10033DA7F74F}" destId="{B7152436-8694-4E3A-8E10-C17EB728C4A2}" srcOrd="1" destOrd="0" presId="urn:microsoft.com/office/officeart/2018/5/layout/CenteredIconLabelDescriptionList"/>
    <dgm:cxn modelId="{56C0F1D6-6F56-47D6-966B-63EA965A07D5}" type="presParOf" srcId="{D1C1EBFF-4DA6-4102-A4E3-10033DA7F74F}" destId="{8E3ED535-3824-4176-A3F2-9BDA9802FD0D}" srcOrd="2" destOrd="0" presId="urn:microsoft.com/office/officeart/2018/5/layout/CenteredIconLabelDescriptionList"/>
    <dgm:cxn modelId="{67D41971-DA1E-4219-8E11-B14C63ACA8DF}" type="presParOf" srcId="{D1C1EBFF-4DA6-4102-A4E3-10033DA7F74F}" destId="{BC91D6D5-9D04-4705-BC4C-5DEC8A810743}" srcOrd="3" destOrd="0" presId="urn:microsoft.com/office/officeart/2018/5/layout/CenteredIconLabelDescriptionList"/>
    <dgm:cxn modelId="{B3196CF9-720F-4528-B956-A8D7B856D0A5}" type="presParOf" srcId="{D1C1EBFF-4DA6-4102-A4E3-10033DA7F74F}" destId="{8291C384-6B55-42CE-B95F-8852B5EA3D0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6F692F-18E9-4A6C-99F5-DDD7F32C1607}"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3E050B97-7639-4C48-89B3-81452C1BCA4E}">
      <dgm:prSet/>
      <dgm:spPr/>
      <dgm:t>
        <a:bodyPr/>
        <a:lstStyle/>
        <a:p>
          <a:r>
            <a:rPr lang="en-US"/>
            <a:t>Some of your Social Security income may be taxable</a:t>
          </a:r>
        </a:p>
      </dgm:t>
    </dgm:pt>
    <dgm:pt modelId="{84CB3F70-4073-4C39-95C1-2C4A74792643}" type="parTrans" cxnId="{5A137B05-3E34-41A7-8403-86D72A57A6A6}">
      <dgm:prSet/>
      <dgm:spPr/>
      <dgm:t>
        <a:bodyPr/>
        <a:lstStyle/>
        <a:p>
          <a:endParaRPr lang="en-US"/>
        </a:p>
      </dgm:t>
    </dgm:pt>
    <dgm:pt modelId="{23A32C53-C5EF-46E1-82BB-2B9131203C48}" type="sibTrans" cxnId="{5A137B05-3E34-41A7-8403-86D72A57A6A6}">
      <dgm:prSet/>
      <dgm:spPr/>
      <dgm:t>
        <a:bodyPr/>
        <a:lstStyle/>
        <a:p>
          <a:endParaRPr lang="en-US"/>
        </a:p>
      </dgm:t>
    </dgm:pt>
    <dgm:pt modelId="{E8BBFDA4-1D63-4DEE-9AD1-E03738A9E5EE}">
      <dgm:prSet/>
      <dgm:spPr/>
      <dgm:t>
        <a:bodyPr/>
        <a:lstStyle/>
        <a:p>
          <a:r>
            <a:rPr lang="en-US"/>
            <a:t>1099R from your former employer (some of your pension may be taxable)</a:t>
          </a:r>
        </a:p>
      </dgm:t>
    </dgm:pt>
    <dgm:pt modelId="{EF4C8F82-4F5F-41DE-89B2-C9919EEF8B49}" type="parTrans" cxnId="{43F7C732-02EB-420D-AC60-CF1FEB620BB8}">
      <dgm:prSet/>
      <dgm:spPr/>
      <dgm:t>
        <a:bodyPr/>
        <a:lstStyle/>
        <a:p>
          <a:endParaRPr lang="en-US"/>
        </a:p>
      </dgm:t>
    </dgm:pt>
    <dgm:pt modelId="{5FE41A37-CB58-4858-A808-47435F94D742}" type="sibTrans" cxnId="{43F7C732-02EB-420D-AC60-CF1FEB620BB8}">
      <dgm:prSet/>
      <dgm:spPr/>
      <dgm:t>
        <a:bodyPr/>
        <a:lstStyle/>
        <a:p>
          <a:endParaRPr lang="en-US"/>
        </a:p>
      </dgm:t>
    </dgm:pt>
    <dgm:pt modelId="{3C8944AB-21EF-4083-B14A-0C4C2802B2E5}">
      <dgm:prSet/>
      <dgm:spPr/>
      <dgm:t>
        <a:bodyPr/>
        <a:lstStyle/>
        <a:p>
          <a:r>
            <a:rPr lang="en-US"/>
            <a:t>1099R if you receive a distribution from a 401k, 403b, IRA (some of the distribution may be taxable)</a:t>
          </a:r>
        </a:p>
      </dgm:t>
    </dgm:pt>
    <dgm:pt modelId="{153606E8-5E33-4365-A18A-EE1980195979}" type="parTrans" cxnId="{FC59E786-C7B8-4F68-86E8-986019FAEBC1}">
      <dgm:prSet/>
      <dgm:spPr/>
      <dgm:t>
        <a:bodyPr/>
        <a:lstStyle/>
        <a:p>
          <a:endParaRPr lang="en-US"/>
        </a:p>
      </dgm:t>
    </dgm:pt>
    <dgm:pt modelId="{AB78C576-32EA-45D4-8EA0-CC07FEDFB5A2}" type="sibTrans" cxnId="{FC59E786-C7B8-4F68-86E8-986019FAEBC1}">
      <dgm:prSet/>
      <dgm:spPr/>
      <dgm:t>
        <a:bodyPr/>
        <a:lstStyle/>
        <a:p>
          <a:endParaRPr lang="en-US"/>
        </a:p>
      </dgm:t>
    </dgm:pt>
    <dgm:pt modelId="{7BD40671-3598-4C01-8A19-F40DD1DF6658}">
      <dgm:prSet/>
      <dgm:spPr/>
      <dgm:t>
        <a:bodyPr/>
        <a:lstStyle/>
        <a:p>
          <a:r>
            <a:rPr lang="en-US"/>
            <a:t>Most former employers and plan administrators will withhold income taxes. In many cases they don’t withhold enough (everyone’s tax situation is unique)</a:t>
          </a:r>
        </a:p>
      </dgm:t>
    </dgm:pt>
    <dgm:pt modelId="{EFD98B38-B020-4106-A4F0-7A4D4DFDFD4A}" type="parTrans" cxnId="{3B4173AB-2285-438E-9565-31F307AE3AFC}">
      <dgm:prSet/>
      <dgm:spPr/>
      <dgm:t>
        <a:bodyPr/>
        <a:lstStyle/>
        <a:p>
          <a:endParaRPr lang="en-US"/>
        </a:p>
      </dgm:t>
    </dgm:pt>
    <dgm:pt modelId="{4AA5BB4A-000B-4CBA-95E2-F4E0A5E3A28B}" type="sibTrans" cxnId="{3B4173AB-2285-438E-9565-31F307AE3AFC}">
      <dgm:prSet/>
      <dgm:spPr/>
      <dgm:t>
        <a:bodyPr/>
        <a:lstStyle/>
        <a:p>
          <a:endParaRPr lang="en-US"/>
        </a:p>
      </dgm:t>
    </dgm:pt>
    <dgm:pt modelId="{9D432BBD-C7B1-40DF-BBC2-8699CEFF3894}">
      <dgm:prSet/>
      <dgm:spPr/>
      <dgm:t>
        <a:bodyPr/>
        <a:lstStyle/>
        <a:p>
          <a:r>
            <a:rPr lang="en-US" dirty="0"/>
            <a:t>Penalty for early withdrawal from 401k, IRA, etc.</a:t>
          </a:r>
        </a:p>
      </dgm:t>
    </dgm:pt>
    <dgm:pt modelId="{C00E45FA-E4F3-493D-B5B1-5B07E6CB2273}" type="parTrans" cxnId="{E5F75FBE-426D-49D1-86D7-631065F31FAE}">
      <dgm:prSet/>
      <dgm:spPr/>
      <dgm:t>
        <a:bodyPr/>
        <a:lstStyle/>
        <a:p>
          <a:endParaRPr lang="en-US"/>
        </a:p>
      </dgm:t>
    </dgm:pt>
    <dgm:pt modelId="{75173DDF-DEAF-4560-98C1-159E6E7DD484}" type="sibTrans" cxnId="{E5F75FBE-426D-49D1-86D7-631065F31FAE}">
      <dgm:prSet/>
      <dgm:spPr/>
      <dgm:t>
        <a:bodyPr/>
        <a:lstStyle/>
        <a:p>
          <a:endParaRPr lang="en-US"/>
        </a:p>
      </dgm:t>
    </dgm:pt>
    <dgm:pt modelId="{34D81C92-CA24-45DB-9472-C5A3E26E79E7}">
      <dgm:prSet/>
      <dgm:spPr/>
      <dgm:t>
        <a:bodyPr/>
        <a:lstStyle/>
        <a:p>
          <a:r>
            <a:rPr lang="en-US" dirty="0"/>
            <a:t>Required Minimum Distributions (RMDs)*</a:t>
          </a:r>
        </a:p>
      </dgm:t>
    </dgm:pt>
    <dgm:pt modelId="{980CEDE4-588B-4BFD-8C49-2D7C47F3D941}" type="parTrans" cxnId="{216A5F36-9009-4250-AC6B-9EE94B0D12CB}">
      <dgm:prSet/>
      <dgm:spPr/>
      <dgm:t>
        <a:bodyPr/>
        <a:lstStyle/>
        <a:p>
          <a:endParaRPr lang="en-US"/>
        </a:p>
      </dgm:t>
    </dgm:pt>
    <dgm:pt modelId="{56DD2D64-3457-4696-BAD3-98F3E9CF27E0}" type="sibTrans" cxnId="{216A5F36-9009-4250-AC6B-9EE94B0D12CB}">
      <dgm:prSet/>
      <dgm:spPr/>
      <dgm:t>
        <a:bodyPr/>
        <a:lstStyle/>
        <a:p>
          <a:endParaRPr lang="en-US"/>
        </a:p>
      </dgm:t>
    </dgm:pt>
    <dgm:pt modelId="{098344E1-E0B2-4C94-855B-0867339B22BF}" type="pres">
      <dgm:prSet presAssocID="{766F692F-18E9-4A6C-99F5-DDD7F32C1607}" presName="diagram" presStyleCnt="0">
        <dgm:presLayoutVars>
          <dgm:dir/>
          <dgm:resizeHandles val="exact"/>
        </dgm:presLayoutVars>
      </dgm:prSet>
      <dgm:spPr/>
    </dgm:pt>
    <dgm:pt modelId="{91BD70A0-3F59-480B-AC89-4480E6A31363}" type="pres">
      <dgm:prSet presAssocID="{3E050B97-7639-4C48-89B3-81452C1BCA4E}" presName="node" presStyleLbl="node1" presStyleIdx="0" presStyleCnt="6">
        <dgm:presLayoutVars>
          <dgm:bulletEnabled val="1"/>
        </dgm:presLayoutVars>
      </dgm:prSet>
      <dgm:spPr/>
    </dgm:pt>
    <dgm:pt modelId="{E269B6D0-EFB4-43D5-BFEC-5250535CCB4C}" type="pres">
      <dgm:prSet presAssocID="{23A32C53-C5EF-46E1-82BB-2B9131203C48}" presName="sibTrans" presStyleCnt="0"/>
      <dgm:spPr/>
    </dgm:pt>
    <dgm:pt modelId="{FF5D5C4C-02E8-4FDB-B2CB-909B3409C284}" type="pres">
      <dgm:prSet presAssocID="{E8BBFDA4-1D63-4DEE-9AD1-E03738A9E5EE}" presName="node" presStyleLbl="node1" presStyleIdx="1" presStyleCnt="6">
        <dgm:presLayoutVars>
          <dgm:bulletEnabled val="1"/>
        </dgm:presLayoutVars>
      </dgm:prSet>
      <dgm:spPr/>
    </dgm:pt>
    <dgm:pt modelId="{207AF11A-558A-47F8-9000-A7904D666721}" type="pres">
      <dgm:prSet presAssocID="{5FE41A37-CB58-4858-A808-47435F94D742}" presName="sibTrans" presStyleCnt="0"/>
      <dgm:spPr/>
    </dgm:pt>
    <dgm:pt modelId="{B6B9C5BA-BC9B-41A1-A335-20600139B51A}" type="pres">
      <dgm:prSet presAssocID="{3C8944AB-21EF-4083-B14A-0C4C2802B2E5}" presName="node" presStyleLbl="node1" presStyleIdx="2" presStyleCnt="6">
        <dgm:presLayoutVars>
          <dgm:bulletEnabled val="1"/>
        </dgm:presLayoutVars>
      </dgm:prSet>
      <dgm:spPr/>
    </dgm:pt>
    <dgm:pt modelId="{226F0055-A654-4CC3-95FD-61659BF4AD2B}" type="pres">
      <dgm:prSet presAssocID="{AB78C576-32EA-45D4-8EA0-CC07FEDFB5A2}" presName="sibTrans" presStyleCnt="0"/>
      <dgm:spPr/>
    </dgm:pt>
    <dgm:pt modelId="{D792B2A0-2B3E-4A42-ABDE-8A649E71F404}" type="pres">
      <dgm:prSet presAssocID="{7BD40671-3598-4C01-8A19-F40DD1DF6658}" presName="node" presStyleLbl="node1" presStyleIdx="3" presStyleCnt="6">
        <dgm:presLayoutVars>
          <dgm:bulletEnabled val="1"/>
        </dgm:presLayoutVars>
      </dgm:prSet>
      <dgm:spPr/>
    </dgm:pt>
    <dgm:pt modelId="{0AF800A4-10CA-456E-9556-BECEEF58B911}" type="pres">
      <dgm:prSet presAssocID="{4AA5BB4A-000B-4CBA-95E2-F4E0A5E3A28B}" presName="sibTrans" presStyleCnt="0"/>
      <dgm:spPr/>
    </dgm:pt>
    <dgm:pt modelId="{115CC9D4-A42F-4627-ABB3-FC1A966959BF}" type="pres">
      <dgm:prSet presAssocID="{9D432BBD-C7B1-40DF-BBC2-8699CEFF3894}" presName="node" presStyleLbl="node1" presStyleIdx="4" presStyleCnt="6">
        <dgm:presLayoutVars>
          <dgm:bulletEnabled val="1"/>
        </dgm:presLayoutVars>
      </dgm:prSet>
      <dgm:spPr/>
    </dgm:pt>
    <dgm:pt modelId="{5A8D482B-1B13-4056-90B1-C351637EDF50}" type="pres">
      <dgm:prSet presAssocID="{75173DDF-DEAF-4560-98C1-159E6E7DD484}" presName="sibTrans" presStyleCnt="0"/>
      <dgm:spPr/>
    </dgm:pt>
    <dgm:pt modelId="{9C572A94-3D8D-4172-AE5B-C1CA6658CBA9}" type="pres">
      <dgm:prSet presAssocID="{34D81C92-CA24-45DB-9472-C5A3E26E79E7}" presName="node" presStyleLbl="node1" presStyleIdx="5" presStyleCnt="6">
        <dgm:presLayoutVars>
          <dgm:bulletEnabled val="1"/>
        </dgm:presLayoutVars>
      </dgm:prSet>
      <dgm:spPr/>
    </dgm:pt>
  </dgm:ptLst>
  <dgm:cxnLst>
    <dgm:cxn modelId="{5A137B05-3E34-41A7-8403-86D72A57A6A6}" srcId="{766F692F-18E9-4A6C-99F5-DDD7F32C1607}" destId="{3E050B97-7639-4C48-89B3-81452C1BCA4E}" srcOrd="0" destOrd="0" parTransId="{84CB3F70-4073-4C39-95C1-2C4A74792643}" sibTransId="{23A32C53-C5EF-46E1-82BB-2B9131203C48}"/>
    <dgm:cxn modelId="{43F7C732-02EB-420D-AC60-CF1FEB620BB8}" srcId="{766F692F-18E9-4A6C-99F5-DDD7F32C1607}" destId="{E8BBFDA4-1D63-4DEE-9AD1-E03738A9E5EE}" srcOrd="1" destOrd="0" parTransId="{EF4C8F82-4F5F-41DE-89B2-C9919EEF8B49}" sibTransId="{5FE41A37-CB58-4858-A808-47435F94D742}"/>
    <dgm:cxn modelId="{180F0D35-A70A-48D2-A302-9DCA71B4E71E}" type="presOf" srcId="{766F692F-18E9-4A6C-99F5-DDD7F32C1607}" destId="{098344E1-E0B2-4C94-855B-0867339B22BF}" srcOrd="0" destOrd="0" presId="urn:microsoft.com/office/officeart/2005/8/layout/default"/>
    <dgm:cxn modelId="{216A5F36-9009-4250-AC6B-9EE94B0D12CB}" srcId="{766F692F-18E9-4A6C-99F5-DDD7F32C1607}" destId="{34D81C92-CA24-45DB-9472-C5A3E26E79E7}" srcOrd="5" destOrd="0" parTransId="{980CEDE4-588B-4BFD-8C49-2D7C47F3D941}" sibTransId="{56DD2D64-3457-4696-BAD3-98F3E9CF27E0}"/>
    <dgm:cxn modelId="{32350B3E-95D9-4CFB-BA82-F7B7EA0E89E1}" type="presOf" srcId="{7BD40671-3598-4C01-8A19-F40DD1DF6658}" destId="{D792B2A0-2B3E-4A42-ABDE-8A649E71F404}" srcOrd="0" destOrd="0" presId="urn:microsoft.com/office/officeart/2005/8/layout/default"/>
    <dgm:cxn modelId="{C793AF40-DD18-46D0-9DF5-0B05BC6E5B21}" type="presOf" srcId="{3C8944AB-21EF-4083-B14A-0C4C2802B2E5}" destId="{B6B9C5BA-BC9B-41A1-A335-20600139B51A}" srcOrd="0" destOrd="0" presId="urn:microsoft.com/office/officeart/2005/8/layout/default"/>
    <dgm:cxn modelId="{E1CC205B-B33F-4A6C-9E3E-F0F285F6E86E}" type="presOf" srcId="{3E050B97-7639-4C48-89B3-81452C1BCA4E}" destId="{91BD70A0-3F59-480B-AC89-4480E6A31363}" srcOrd="0" destOrd="0" presId="urn:microsoft.com/office/officeart/2005/8/layout/default"/>
    <dgm:cxn modelId="{055DB760-8A3E-42D4-A7BE-08DCBD27077B}" type="presOf" srcId="{9D432BBD-C7B1-40DF-BBC2-8699CEFF3894}" destId="{115CC9D4-A42F-4627-ABB3-FC1A966959BF}" srcOrd="0" destOrd="0" presId="urn:microsoft.com/office/officeart/2005/8/layout/default"/>
    <dgm:cxn modelId="{FC59E786-C7B8-4F68-86E8-986019FAEBC1}" srcId="{766F692F-18E9-4A6C-99F5-DDD7F32C1607}" destId="{3C8944AB-21EF-4083-B14A-0C4C2802B2E5}" srcOrd="2" destOrd="0" parTransId="{153606E8-5E33-4365-A18A-EE1980195979}" sibTransId="{AB78C576-32EA-45D4-8EA0-CC07FEDFB5A2}"/>
    <dgm:cxn modelId="{DDE9A48F-4C8C-47A8-A242-CAD80BC03D47}" type="presOf" srcId="{34D81C92-CA24-45DB-9472-C5A3E26E79E7}" destId="{9C572A94-3D8D-4172-AE5B-C1CA6658CBA9}" srcOrd="0" destOrd="0" presId="urn:microsoft.com/office/officeart/2005/8/layout/default"/>
    <dgm:cxn modelId="{3B4173AB-2285-438E-9565-31F307AE3AFC}" srcId="{766F692F-18E9-4A6C-99F5-DDD7F32C1607}" destId="{7BD40671-3598-4C01-8A19-F40DD1DF6658}" srcOrd="3" destOrd="0" parTransId="{EFD98B38-B020-4106-A4F0-7A4D4DFDFD4A}" sibTransId="{4AA5BB4A-000B-4CBA-95E2-F4E0A5E3A28B}"/>
    <dgm:cxn modelId="{E5F75FBE-426D-49D1-86D7-631065F31FAE}" srcId="{766F692F-18E9-4A6C-99F5-DDD7F32C1607}" destId="{9D432BBD-C7B1-40DF-BBC2-8699CEFF3894}" srcOrd="4" destOrd="0" parTransId="{C00E45FA-E4F3-493D-B5B1-5B07E6CB2273}" sibTransId="{75173DDF-DEAF-4560-98C1-159E6E7DD484}"/>
    <dgm:cxn modelId="{5FCC6BD9-28CB-474A-86A5-9C973A3203B4}" type="presOf" srcId="{E8BBFDA4-1D63-4DEE-9AD1-E03738A9E5EE}" destId="{FF5D5C4C-02E8-4FDB-B2CB-909B3409C284}" srcOrd="0" destOrd="0" presId="urn:microsoft.com/office/officeart/2005/8/layout/default"/>
    <dgm:cxn modelId="{1EC44B32-1AC0-4505-94A6-64246A465F25}" type="presParOf" srcId="{098344E1-E0B2-4C94-855B-0867339B22BF}" destId="{91BD70A0-3F59-480B-AC89-4480E6A31363}" srcOrd="0" destOrd="0" presId="urn:microsoft.com/office/officeart/2005/8/layout/default"/>
    <dgm:cxn modelId="{0D77B5C8-E21A-468A-B1B4-5237C8757457}" type="presParOf" srcId="{098344E1-E0B2-4C94-855B-0867339B22BF}" destId="{E269B6D0-EFB4-43D5-BFEC-5250535CCB4C}" srcOrd="1" destOrd="0" presId="urn:microsoft.com/office/officeart/2005/8/layout/default"/>
    <dgm:cxn modelId="{93B4B3B4-D97B-4A0C-A058-F759381C2FBE}" type="presParOf" srcId="{098344E1-E0B2-4C94-855B-0867339B22BF}" destId="{FF5D5C4C-02E8-4FDB-B2CB-909B3409C284}" srcOrd="2" destOrd="0" presId="urn:microsoft.com/office/officeart/2005/8/layout/default"/>
    <dgm:cxn modelId="{4DD66D96-EA9D-4DE8-8BC7-7F75DFEFD9CD}" type="presParOf" srcId="{098344E1-E0B2-4C94-855B-0867339B22BF}" destId="{207AF11A-558A-47F8-9000-A7904D666721}" srcOrd="3" destOrd="0" presId="urn:microsoft.com/office/officeart/2005/8/layout/default"/>
    <dgm:cxn modelId="{416FC9B8-3AEA-4903-AEC9-61324CBE80BE}" type="presParOf" srcId="{098344E1-E0B2-4C94-855B-0867339B22BF}" destId="{B6B9C5BA-BC9B-41A1-A335-20600139B51A}" srcOrd="4" destOrd="0" presId="urn:microsoft.com/office/officeart/2005/8/layout/default"/>
    <dgm:cxn modelId="{81CAF6E1-FFA1-43D1-9867-2F82C1488EAD}" type="presParOf" srcId="{098344E1-E0B2-4C94-855B-0867339B22BF}" destId="{226F0055-A654-4CC3-95FD-61659BF4AD2B}" srcOrd="5" destOrd="0" presId="urn:microsoft.com/office/officeart/2005/8/layout/default"/>
    <dgm:cxn modelId="{1065A4F9-1597-45F0-9C61-514065FD4E97}" type="presParOf" srcId="{098344E1-E0B2-4C94-855B-0867339B22BF}" destId="{D792B2A0-2B3E-4A42-ABDE-8A649E71F404}" srcOrd="6" destOrd="0" presId="urn:microsoft.com/office/officeart/2005/8/layout/default"/>
    <dgm:cxn modelId="{91CC14ED-39CF-4DC0-BDF7-0E37AE214CBF}" type="presParOf" srcId="{098344E1-E0B2-4C94-855B-0867339B22BF}" destId="{0AF800A4-10CA-456E-9556-BECEEF58B911}" srcOrd="7" destOrd="0" presId="urn:microsoft.com/office/officeart/2005/8/layout/default"/>
    <dgm:cxn modelId="{34BC68AF-7547-4035-A636-2AC43871E9D4}" type="presParOf" srcId="{098344E1-E0B2-4C94-855B-0867339B22BF}" destId="{115CC9D4-A42F-4627-ABB3-FC1A966959BF}" srcOrd="8" destOrd="0" presId="urn:microsoft.com/office/officeart/2005/8/layout/default"/>
    <dgm:cxn modelId="{7FE89A2B-5E60-4BCE-A99E-4C2FB91FB082}" type="presParOf" srcId="{098344E1-E0B2-4C94-855B-0867339B22BF}" destId="{5A8D482B-1B13-4056-90B1-C351637EDF50}" srcOrd="9" destOrd="0" presId="urn:microsoft.com/office/officeart/2005/8/layout/default"/>
    <dgm:cxn modelId="{5F62BC61-25BD-4181-AB42-377F3312A09A}" type="presParOf" srcId="{098344E1-E0B2-4C94-855B-0867339B22BF}" destId="{9C572A94-3D8D-4172-AE5B-C1CA6658CBA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465064-FFE4-4697-ACDE-71E3DD017B2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5AAE9B87-F11A-43A8-A4C3-044BE7E06C60}">
      <dgm:prSet/>
      <dgm:spPr/>
      <dgm:t>
        <a:bodyPr/>
        <a:lstStyle/>
        <a:p>
          <a:r>
            <a:rPr lang="en-US" baseline="0" dirty="0"/>
            <a:t>1099 income – Uber, DoorDash, Small Business</a:t>
          </a:r>
          <a:endParaRPr lang="en-US" dirty="0"/>
        </a:p>
      </dgm:t>
    </dgm:pt>
    <dgm:pt modelId="{583AE342-6B26-4E0D-A90B-0F303941190F}" type="parTrans" cxnId="{2AB98DFD-7C86-4092-B60F-64E07CA05378}">
      <dgm:prSet/>
      <dgm:spPr/>
      <dgm:t>
        <a:bodyPr/>
        <a:lstStyle/>
        <a:p>
          <a:endParaRPr lang="en-US"/>
        </a:p>
      </dgm:t>
    </dgm:pt>
    <dgm:pt modelId="{648B7E20-3AF6-4CEC-B079-49DA1C7F8642}" type="sibTrans" cxnId="{2AB98DFD-7C86-4092-B60F-64E07CA05378}">
      <dgm:prSet/>
      <dgm:spPr/>
      <dgm:t>
        <a:bodyPr/>
        <a:lstStyle/>
        <a:p>
          <a:endParaRPr lang="en-US"/>
        </a:p>
      </dgm:t>
    </dgm:pt>
    <dgm:pt modelId="{052AC9B8-766A-4573-A234-AD9674A74417}">
      <dgm:prSet/>
      <dgm:spPr/>
      <dgm:t>
        <a:bodyPr/>
        <a:lstStyle/>
        <a:p>
          <a:r>
            <a:rPr lang="en-US" baseline="0" dirty="0"/>
            <a:t>Sale of Home</a:t>
          </a:r>
          <a:endParaRPr lang="en-US" dirty="0"/>
        </a:p>
      </dgm:t>
    </dgm:pt>
    <dgm:pt modelId="{1199E3A2-C8AC-472B-B66A-C4DB65BD5F32}" type="parTrans" cxnId="{75A7B110-A779-4829-B0F2-5E645BEB4D0A}">
      <dgm:prSet/>
      <dgm:spPr/>
      <dgm:t>
        <a:bodyPr/>
        <a:lstStyle/>
        <a:p>
          <a:endParaRPr lang="en-US"/>
        </a:p>
      </dgm:t>
    </dgm:pt>
    <dgm:pt modelId="{0333A021-42D4-4229-A4D0-63CE98245164}" type="sibTrans" cxnId="{75A7B110-A779-4829-B0F2-5E645BEB4D0A}">
      <dgm:prSet/>
      <dgm:spPr/>
      <dgm:t>
        <a:bodyPr/>
        <a:lstStyle/>
        <a:p>
          <a:endParaRPr lang="en-US"/>
        </a:p>
      </dgm:t>
    </dgm:pt>
    <dgm:pt modelId="{E2573BA2-2A12-4C36-9626-3A9354C31C2C}">
      <dgm:prSet/>
      <dgm:spPr/>
      <dgm:t>
        <a:bodyPr/>
        <a:lstStyle/>
        <a:p>
          <a:r>
            <a:rPr lang="en-US" baseline="0"/>
            <a:t>Rental Property</a:t>
          </a:r>
          <a:endParaRPr lang="en-US"/>
        </a:p>
      </dgm:t>
    </dgm:pt>
    <dgm:pt modelId="{13FBE21C-D762-4AFE-8A2D-A9FADFD3DF5B}" type="parTrans" cxnId="{A7365205-6CE0-49A5-90AF-E8CBC594AC0C}">
      <dgm:prSet/>
      <dgm:spPr/>
      <dgm:t>
        <a:bodyPr/>
        <a:lstStyle/>
        <a:p>
          <a:endParaRPr lang="en-US"/>
        </a:p>
      </dgm:t>
    </dgm:pt>
    <dgm:pt modelId="{C635C82B-FC1F-437E-A22D-7DADEC1A5C42}" type="sibTrans" cxnId="{A7365205-6CE0-49A5-90AF-E8CBC594AC0C}">
      <dgm:prSet/>
      <dgm:spPr/>
      <dgm:t>
        <a:bodyPr/>
        <a:lstStyle/>
        <a:p>
          <a:endParaRPr lang="en-US"/>
        </a:p>
      </dgm:t>
    </dgm:pt>
    <dgm:pt modelId="{83B8FE9E-6F9D-4305-B08D-3DCDBD5C7CA2}">
      <dgm:prSet/>
      <dgm:spPr/>
      <dgm:t>
        <a:bodyPr/>
        <a:lstStyle/>
        <a:p>
          <a:r>
            <a:rPr lang="en-US" baseline="0"/>
            <a:t>Sale of Stock</a:t>
          </a:r>
          <a:endParaRPr lang="en-US"/>
        </a:p>
      </dgm:t>
    </dgm:pt>
    <dgm:pt modelId="{F7325345-111C-4D34-877F-DAF9A07B7DAE}" type="parTrans" cxnId="{43C59B74-A8FE-4312-A944-4A2D4621E33C}">
      <dgm:prSet/>
      <dgm:spPr/>
      <dgm:t>
        <a:bodyPr/>
        <a:lstStyle/>
        <a:p>
          <a:endParaRPr lang="en-US"/>
        </a:p>
      </dgm:t>
    </dgm:pt>
    <dgm:pt modelId="{E8A604CD-056D-40C9-89B5-171C828AA0AC}" type="sibTrans" cxnId="{43C59B74-A8FE-4312-A944-4A2D4621E33C}">
      <dgm:prSet/>
      <dgm:spPr/>
      <dgm:t>
        <a:bodyPr/>
        <a:lstStyle/>
        <a:p>
          <a:endParaRPr lang="en-US"/>
        </a:p>
      </dgm:t>
    </dgm:pt>
    <dgm:pt modelId="{DC0AE1D9-B314-4613-9580-512A1F11CF7D}">
      <dgm:prSet/>
      <dgm:spPr/>
      <dgm:t>
        <a:bodyPr/>
        <a:lstStyle/>
        <a:p>
          <a:r>
            <a:rPr lang="en-US" baseline="0"/>
            <a:t>Inherited IRA’s</a:t>
          </a:r>
          <a:endParaRPr lang="en-US"/>
        </a:p>
      </dgm:t>
    </dgm:pt>
    <dgm:pt modelId="{3A730BF1-A3D4-4249-BD4B-EBDDD54616BE}" type="parTrans" cxnId="{057D4EEA-4789-4545-BFB7-73FB3EFD0E3A}">
      <dgm:prSet/>
      <dgm:spPr/>
      <dgm:t>
        <a:bodyPr/>
        <a:lstStyle/>
        <a:p>
          <a:endParaRPr lang="en-US"/>
        </a:p>
      </dgm:t>
    </dgm:pt>
    <dgm:pt modelId="{F8471212-F3A8-481C-938E-85A5DFE8AA0A}" type="sibTrans" cxnId="{057D4EEA-4789-4545-BFB7-73FB3EFD0E3A}">
      <dgm:prSet/>
      <dgm:spPr/>
      <dgm:t>
        <a:bodyPr/>
        <a:lstStyle/>
        <a:p>
          <a:endParaRPr lang="en-US"/>
        </a:p>
      </dgm:t>
    </dgm:pt>
    <dgm:pt modelId="{EA74285C-5196-4887-90D5-61BE211BEF64}">
      <dgm:prSet/>
      <dgm:spPr/>
      <dgm:t>
        <a:bodyPr/>
        <a:lstStyle/>
        <a:p>
          <a:r>
            <a:rPr lang="en-US" baseline="0"/>
            <a:t>Cryptocurrency (Bitcoin)</a:t>
          </a:r>
          <a:endParaRPr lang="en-US"/>
        </a:p>
      </dgm:t>
    </dgm:pt>
    <dgm:pt modelId="{07FA62FD-E21D-4AC6-8335-B0DAB110D38A}" type="parTrans" cxnId="{046AC74D-5209-4ABE-9566-ACF4CC13DB1E}">
      <dgm:prSet/>
      <dgm:spPr/>
      <dgm:t>
        <a:bodyPr/>
        <a:lstStyle/>
        <a:p>
          <a:endParaRPr lang="en-US"/>
        </a:p>
      </dgm:t>
    </dgm:pt>
    <dgm:pt modelId="{2E3AA066-C32D-48A3-BB2B-C07586C178D3}" type="sibTrans" cxnId="{046AC74D-5209-4ABE-9566-ACF4CC13DB1E}">
      <dgm:prSet/>
      <dgm:spPr/>
      <dgm:t>
        <a:bodyPr/>
        <a:lstStyle/>
        <a:p>
          <a:endParaRPr lang="en-US"/>
        </a:p>
      </dgm:t>
    </dgm:pt>
    <dgm:pt modelId="{F52E3875-C733-41EE-9151-2D8590EBF782}" type="pres">
      <dgm:prSet presAssocID="{37465064-FFE4-4697-ACDE-71E3DD017B26}" presName="diagram" presStyleCnt="0">
        <dgm:presLayoutVars>
          <dgm:dir/>
          <dgm:resizeHandles val="exact"/>
        </dgm:presLayoutVars>
      </dgm:prSet>
      <dgm:spPr/>
    </dgm:pt>
    <dgm:pt modelId="{DA3D8054-2793-4BCF-BEB4-5286B58664E8}" type="pres">
      <dgm:prSet presAssocID="{5AAE9B87-F11A-43A8-A4C3-044BE7E06C60}" presName="node" presStyleLbl="node1" presStyleIdx="0" presStyleCnt="6">
        <dgm:presLayoutVars>
          <dgm:bulletEnabled val="1"/>
        </dgm:presLayoutVars>
      </dgm:prSet>
      <dgm:spPr/>
    </dgm:pt>
    <dgm:pt modelId="{3D2884CE-CA46-4AE1-ACC2-E2EE147A7A29}" type="pres">
      <dgm:prSet presAssocID="{648B7E20-3AF6-4CEC-B079-49DA1C7F8642}" presName="sibTrans" presStyleCnt="0"/>
      <dgm:spPr/>
    </dgm:pt>
    <dgm:pt modelId="{C5968B4B-4DCE-4749-9EE0-CCFEDA2EA424}" type="pres">
      <dgm:prSet presAssocID="{052AC9B8-766A-4573-A234-AD9674A74417}" presName="node" presStyleLbl="node1" presStyleIdx="1" presStyleCnt="6">
        <dgm:presLayoutVars>
          <dgm:bulletEnabled val="1"/>
        </dgm:presLayoutVars>
      </dgm:prSet>
      <dgm:spPr/>
    </dgm:pt>
    <dgm:pt modelId="{8754B15A-198A-46FE-8FC3-4C652BE712D2}" type="pres">
      <dgm:prSet presAssocID="{0333A021-42D4-4229-A4D0-63CE98245164}" presName="sibTrans" presStyleCnt="0"/>
      <dgm:spPr/>
    </dgm:pt>
    <dgm:pt modelId="{60600635-17C1-4DC3-A65D-303553018677}" type="pres">
      <dgm:prSet presAssocID="{E2573BA2-2A12-4C36-9626-3A9354C31C2C}" presName="node" presStyleLbl="node1" presStyleIdx="2" presStyleCnt="6">
        <dgm:presLayoutVars>
          <dgm:bulletEnabled val="1"/>
        </dgm:presLayoutVars>
      </dgm:prSet>
      <dgm:spPr/>
    </dgm:pt>
    <dgm:pt modelId="{C80FDA9A-E3A8-487D-AC53-0CA26DB19B5D}" type="pres">
      <dgm:prSet presAssocID="{C635C82B-FC1F-437E-A22D-7DADEC1A5C42}" presName="sibTrans" presStyleCnt="0"/>
      <dgm:spPr/>
    </dgm:pt>
    <dgm:pt modelId="{B4F6B592-5425-4316-9963-98CF02ECE138}" type="pres">
      <dgm:prSet presAssocID="{83B8FE9E-6F9D-4305-B08D-3DCDBD5C7CA2}" presName="node" presStyleLbl="node1" presStyleIdx="3" presStyleCnt="6">
        <dgm:presLayoutVars>
          <dgm:bulletEnabled val="1"/>
        </dgm:presLayoutVars>
      </dgm:prSet>
      <dgm:spPr/>
    </dgm:pt>
    <dgm:pt modelId="{3C12FA68-8DAC-4EC1-BDE9-99747826D914}" type="pres">
      <dgm:prSet presAssocID="{E8A604CD-056D-40C9-89B5-171C828AA0AC}" presName="sibTrans" presStyleCnt="0"/>
      <dgm:spPr/>
    </dgm:pt>
    <dgm:pt modelId="{4413B8FB-AAC6-4EDE-B23C-E015FE2C6990}" type="pres">
      <dgm:prSet presAssocID="{DC0AE1D9-B314-4613-9580-512A1F11CF7D}" presName="node" presStyleLbl="node1" presStyleIdx="4" presStyleCnt="6">
        <dgm:presLayoutVars>
          <dgm:bulletEnabled val="1"/>
        </dgm:presLayoutVars>
      </dgm:prSet>
      <dgm:spPr/>
    </dgm:pt>
    <dgm:pt modelId="{F3517C6A-D353-4EE6-B5BA-A4FC827234AC}" type="pres">
      <dgm:prSet presAssocID="{F8471212-F3A8-481C-938E-85A5DFE8AA0A}" presName="sibTrans" presStyleCnt="0"/>
      <dgm:spPr/>
    </dgm:pt>
    <dgm:pt modelId="{B14B46E0-CEB4-4257-89DD-96747453362E}" type="pres">
      <dgm:prSet presAssocID="{EA74285C-5196-4887-90D5-61BE211BEF64}" presName="node" presStyleLbl="node1" presStyleIdx="5" presStyleCnt="6">
        <dgm:presLayoutVars>
          <dgm:bulletEnabled val="1"/>
        </dgm:presLayoutVars>
      </dgm:prSet>
      <dgm:spPr/>
    </dgm:pt>
  </dgm:ptLst>
  <dgm:cxnLst>
    <dgm:cxn modelId="{A7365205-6CE0-49A5-90AF-E8CBC594AC0C}" srcId="{37465064-FFE4-4697-ACDE-71E3DD017B26}" destId="{E2573BA2-2A12-4C36-9626-3A9354C31C2C}" srcOrd="2" destOrd="0" parTransId="{13FBE21C-D762-4AFE-8A2D-A9FADFD3DF5B}" sibTransId="{C635C82B-FC1F-437E-A22D-7DADEC1A5C42}"/>
    <dgm:cxn modelId="{75A7B110-A779-4829-B0F2-5E645BEB4D0A}" srcId="{37465064-FFE4-4697-ACDE-71E3DD017B26}" destId="{052AC9B8-766A-4573-A234-AD9674A74417}" srcOrd="1" destOrd="0" parTransId="{1199E3A2-C8AC-472B-B66A-C4DB65BD5F32}" sibTransId="{0333A021-42D4-4229-A4D0-63CE98245164}"/>
    <dgm:cxn modelId="{2ED00C6A-8BEC-44B2-B358-24B69D7A1F3D}" type="presOf" srcId="{83B8FE9E-6F9D-4305-B08D-3DCDBD5C7CA2}" destId="{B4F6B592-5425-4316-9963-98CF02ECE138}" srcOrd="0" destOrd="0" presId="urn:microsoft.com/office/officeart/2005/8/layout/default"/>
    <dgm:cxn modelId="{046AC74D-5209-4ABE-9566-ACF4CC13DB1E}" srcId="{37465064-FFE4-4697-ACDE-71E3DD017B26}" destId="{EA74285C-5196-4887-90D5-61BE211BEF64}" srcOrd="5" destOrd="0" parTransId="{07FA62FD-E21D-4AC6-8335-B0DAB110D38A}" sibTransId="{2E3AA066-C32D-48A3-BB2B-C07586C178D3}"/>
    <dgm:cxn modelId="{43C59B74-A8FE-4312-A944-4A2D4621E33C}" srcId="{37465064-FFE4-4697-ACDE-71E3DD017B26}" destId="{83B8FE9E-6F9D-4305-B08D-3DCDBD5C7CA2}" srcOrd="3" destOrd="0" parTransId="{F7325345-111C-4D34-877F-DAF9A07B7DAE}" sibTransId="{E8A604CD-056D-40C9-89B5-171C828AA0AC}"/>
    <dgm:cxn modelId="{05C8547C-8632-4FAA-BFA5-8142B644F619}" type="presOf" srcId="{5AAE9B87-F11A-43A8-A4C3-044BE7E06C60}" destId="{DA3D8054-2793-4BCF-BEB4-5286B58664E8}" srcOrd="0" destOrd="0" presId="urn:microsoft.com/office/officeart/2005/8/layout/default"/>
    <dgm:cxn modelId="{DE4E41A0-05CA-4D93-B4A5-1DF12115129A}" type="presOf" srcId="{E2573BA2-2A12-4C36-9626-3A9354C31C2C}" destId="{60600635-17C1-4DC3-A65D-303553018677}" srcOrd="0" destOrd="0" presId="urn:microsoft.com/office/officeart/2005/8/layout/default"/>
    <dgm:cxn modelId="{B25453A7-AA2A-4AB9-AB63-0410C71116FC}" type="presOf" srcId="{37465064-FFE4-4697-ACDE-71E3DD017B26}" destId="{F52E3875-C733-41EE-9151-2D8590EBF782}" srcOrd="0" destOrd="0" presId="urn:microsoft.com/office/officeart/2005/8/layout/default"/>
    <dgm:cxn modelId="{90CC88B8-24FC-497C-BAB8-EDEC4187BE2F}" type="presOf" srcId="{DC0AE1D9-B314-4613-9580-512A1F11CF7D}" destId="{4413B8FB-AAC6-4EDE-B23C-E015FE2C6990}" srcOrd="0" destOrd="0" presId="urn:microsoft.com/office/officeart/2005/8/layout/default"/>
    <dgm:cxn modelId="{BE5B1CC5-29C9-48B6-A355-68EB5E58B0F7}" type="presOf" srcId="{052AC9B8-766A-4573-A234-AD9674A74417}" destId="{C5968B4B-4DCE-4749-9EE0-CCFEDA2EA424}" srcOrd="0" destOrd="0" presId="urn:microsoft.com/office/officeart/2005/8/layout/default"/>
    <dgm:cxn modelId="{057D4EEA-4789-4545-BFB7-73FB3EFD0E3A}" srcId="{37465064-FFE4-4697-ACDE-71E3DD017B26}" destId="{DC0AE1D9-B314-4613-9580-512A1F11CF7D}" srcOrd="4" destOrd="0" parTransId="{3A730BF1-A3D4-4249-BD4B-EBDDD54616BE}" sibTransId="{F8471212-F3A8-481C-938E-85A5DFE8AA0A}"/>
    <dgm:cxn modelId="{FA9816FC-0AAC-44D6-AE79-CBC21EEEE72C}" type="presOf" srcId="{EA74285C-5196-4887-90D5-61BE211BEF64}" destId="{B14B46E0-CEB4-4257-89DD-96747453362E}" srcOrd="0" destOrd="0" presId="urn:microsoft.com/office/officeart/2005/8/layout/default"/>
    <dgm:cxn modelId="{2AB98DFD-7C86-4092-B60F-64E07CA05378}" srcId="{37465064-FFE4-4697-ACDE-71E3DD017B26}" destId="{5AAE9B87-F11A-43A8-A4C3-044BE7E06C60}" srcOrd="0" destOrd="0" parTransId="{583AE342-6B26-4E0D-A90B-0F303941190F}" sibTransId="{648B7E20-3AF6-4CEC-B079-49DA1C7F8642}"/>
    <dgm:cxn modelId="{85D138D5-EF77-4339-810E-D2A8D26DAC99}" type="presParOf" srcId="{F52E3875-C733-41EE-9151-2D8590EBF782}" destId="{DA3D8054-2793-4BCF-BEB4-5286B58664E8}" srcOrd="0" destOrd="0" presId="urn:microsoft.com/office/officeart/2005/8/layout/default"/>
    <dgm:cxn modelId="{2103B564-D0DC-44C6-9C04-BD5DAD46FFF5}" type="presParOf" srcId="{F52E3875-C733-41EE-9151-2D8590EBF782}" destId="{3D2884CE-CA46-4AE1-ACC2-E2EE147A7A29}" srcOrd="1" destOrd="0" presId="urn:microsoft.com/office/officeart/2005/8/layout/default"/>
    <dgm:cxn modelId="{5A981698-C71A-4748-A008-A2E312A9DC26}" type="presParOf" srcId="{F52E3875-C733-41EE-9151-2D8590EBF782}" destId="{C5968B4B-4DCE-4749-9EE0-CCFEDA2EA424}" srcOrd="2" destOrd="0" presId="urn:microsoft.com/office/officeart/2005/8/layout/default"/>
    <dgm:cxn modelId="{073F883C-01F2-4809-B91A-8F16DE43CFDC}" type="presParOf" srcId="{F52E3875-C733-41EE-9151-2D8590EBF782}" destId="{8754B15A-198A-46FE-8FC3-4C652BE712D2}" srcOrd="3" destOrd="0" presId="urn:microsoft.com/office/officeart/2005/8/layout/default"/>
    <dgm:cxn modelId="{F4CDEFA8-5936-4992-8AF3-87ED2D9224A6}" type="presParOf" srcId="{F52E3875-C733-41EE-9151-2D8590EBF782}" destId="{60600635-17C1-4DC3-A65D-303553018677}" srcOrd="4" destOrd="0" presId="urn:microsoft.com/office/officeart/2005/8/layout/default"/>
    <dgm:cxn modelId="{08136C7A-B692-419A-BAB5-132A8BAA1202}" type="presParOf" srcId="{F52E3875-C733-41EE-9151-2D8590EBF782}" destId="{C80FDA9A-E3A8-487D-AC53-0CA26DB19B5D}" srcOrd="5" destOrd="0" presId="urn:microsoft.com/office/officeart/2005/8/layout/default"/>
    <dgm:cxn modelId="{9103FA65-A357-441C-B16F-79FBECB57FCC}" type="presParOf" srcId="{F52E3875-C733-41EE-9151-2D8590EBF782}" destId="{B4F6B592-5425-4316-9963-98CF02ECE138}" srcOrd="6" destOrd="0" presId="urn:microsoft.com/office/officeart/2005/8/layout/default"/>
    <dgm:cxn modelId="{893625B8-D03D-4B33-A7E5-53A41F13BD7A}" type="presParOf" srcId="{F52E3875-C733-41EE-9151-2D8590EBF782}" destId="{3C12FA68-8DAC-4EC1-BDE9-99747826D914}" srcOrd="7" destOrd="0" presId="urn:microsoft.com/office/officeart/2005/8/layout/default"/>
    <dgm:cxn modelId="{99D18F51-FC51-4384-98BC-217C00DD838D}" type="presParOf" srcId="{F52E3875-C733-41EE-9151-2D8590EBF782}" destId="{4413B8FB-AAC6-4EDE-B23C-E015FE2C6990}" srcOrd="8" destOrd="0" presId="urn:microsoft.com/office/officeart/2005/8/layout/default"/>
    <dgm:cxn modelId="{885D02F5-8638-4EE5-B17D-706E97AE5A88}" type="presParOf" srcId="{F52E3875-C733-41EE-9151-2D8590EBF782}" destId="{F3517C6A-D353-4EE6-B5BA-A4FC827234AC}" srcOrd="9" destOrd="0" presId="urn:microsoft.com/office/officeart/2005/8/layout/default"/>
    <dgm:cxn modelId="{5316D271-CB77-49D9-86F8-3F79A345E5BD}" type="presParOf" srcId="{F52E3875-C733-41EE-9151-2D8590EBF782}" destId="{B14B46E0-CEB4-4257-89DD-96747453362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7DB0AA-8FE9-4562-9C56-A15B5BD1747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7624C59-F935-449E-AE7A-7570BA17785F}">
      <dgm:prSet/>
      <dgm:spPr/>
      <dgm:t>
        <a:bodyPr/>
        <a:lstStyle/>
        <a:p>
          <a:r>
            <a:rPr lang="en-US" baseline="0" dirty="0"/>
            <a:t>Good record keeping is imperative (income and expenses)</a:t>
          </a:r>
          <a:endParaRPr lang="en-US" dirty="0"/>
        </a:p>
      </dgm:t>
    </dgm:pt>
    <dgm:pt modelId="{01DFEFAF-A39F-4398-B981-0F01217113DA}" type="parTrans" cxnId="{0B735B3E-4848-4ED7-A6CB-708D93B81040}">
      <dgm:prSet/>
      <dgm:spPr/>
      <dgm:t>
        <a:bodyPr/>
        <a:lstStyle/>
        <a:p>
          <a:endParaRPr lang="en-US"/>
        </a:p>
      </dgm:t>
    </dgm:pt>
    <dgm:pt modelId="{40BBA05A-EDBE-4ED3-B0B1-F6D4FB46F827}" type="sibTrans" cxnId="{0B735B3E-4848-4ED7-A6CB-708D93B81040}">
      <dgm:prSet/>
      <dgm:spPr/>
      <dgm:t>
        <a:bodyPr/>
        <a:lstStyle/>
        <a:p>
          <a:endParaRPr lang="en-US"/>
        </a:p>
      </dgm:t>
    </dgm:pt>
    <dgm:pt modelId="{01B56AF5-86ED-4629-8A75-F29DE32E3CCA}">
      <dgm:prSet/>
      <dgm:spPr/>
      <dgm:t>
        <a:bodyPr/>
        <a:lstStyle/>
        <a:p>
          <a:r>
            <a:rPr lang="en-US" baseline="0"/>
            <a:t>Quarterly estimated tax payments are recommended</a:t>
          </a:r>
          <a:endParaRPr lang="en-US"/>
        </a:p>
      </dgm:t>
    </dgm:pt>
    <dgm:pt modelId="{5A33A079-9E7C-4375-A54A-3350EE56439A}" type="parTrans" cxnId="{D137B632-1F56-4672-A293-0E41EFF7309F}">
      <dgm:prSet/>
      <dgm:spPr/>
      <dgm:t>
        <a:bodyPr/>
        <a:lstStyle/>
        <a:p>
          <a:endParaRPr lang="en-US"/>
        </a:p>
      </dgm:t>
    </dgm:pt>
    <dgm:pt modelId="{B0261F23-8C64-40DC-9049-C091E38BED3B}" type="sibTrans" cxnId="{D137B632-1F56-4672-A293-0E41EFF7309F}">
      <dgm:prSet/>
      <dgm:spPr/>
      <dgm:t>
        <a:bodyPr/>
        <a:lstStyle/>
        <a:p>
          <a:endParaRPr lang="en-US"/>
        </a:p>
      </dgm:t>
    </dgm:pt>
    <dgm:pt modelId="{2AF1B938-1CFF-4CA6-AD80-2CC396E3C648}">
      <dgm:prSet/>
      <dgm:spPr/>
      <dgm:t>
        <a:bodyPr/>
        <a:lstStyle/>
        <a:p>
          <a:r>
            <a:rPr lang="en-US" baseline="0" dirty="0"/>
            <a:t>Self employment tax required on profits*</a:t>
          </a:r>
          <a:endParaRPr lang="en-US" dirty="0"/>
        </a:p>
      </dgm:t>
    </dgm:pt>
    <dgm:pt modelId="{D98C3265-AC13-4F7E-8609-3C3DA2FB78E0}" type="parTrans" cxnId="{884B755B-11E2-4FE9-9609-9616FEE289E8}">
      <dgm:prSet/>
      <dgm:spPr/>
      <dgm:t>
        <a:bodyPr/>
        <a:lstStyle/>
        <a:p>
          <a:endParaRPr lang="en-US"/>
        </a:p>
      </dgm:t>
    </dgm:pt>
    <dgm:pt modelId="{CDDB0F69-C4DD-46C2-955D-CAF09E078586}" type="sibTrans" cxnId="{884B755B-11E2-4FE9-9609-9616FEE289E8}">
      <dgm:prSet/>
      <dgm:spPr/>
      <dgm:t>
        <a:bodyPr/>
        <a:lstStyle/>
        <a:p>
          <a:endParaRPr lang="en-US"/>
        </a:p>
      </dgm:t>
    </dgm:pt>
    <dgm:pt modelId="{D1099C71-BE81-4C24-8D00-90C37B834D79}">
      <dgm:prSet/>
      <dgm:spPr/>
      <dgm:t>
        <a:bodyPr/>
        <a:lstStyle/>
        <a:p>
          <a:r>
            <a:rPr lang="en-US" dirty="0"/>
            <a:t>Partnerships file form 1065 and K1</a:t>
          </a:r>
        </a:p>
      </dgm:t>
    </dgm:pt>
    <dgm:pt modelId="{2A4219FB-2E83-430E-8CBB-25F1FB9BBAD9}" type="parTrans" cxnId="{8BFA4011-D3AE-4C1C-BB4A-5350B79627A8}">
      <dgm:prSet/>
      <dgm:spPr/>
      <dgm:t>
        <a:bodyPr/>
        <a:lstStyle/>
        <a:p>
          <a:endParaRPr lang="en-US"/>
        </a:p>
      </dgm:t>
    </dgm:pt>
    <dgm:pt modelId="{51AC9FCB-33B2-415E-872E-A25A15222B67}" type="sibTrans" cxnId="{8BFA4011-D3AE-4C1C-BB4A-5350B79627A8}">
      <dgm:prSet/>
      <dgm:spPr/>
      <dgm:t>
        <a:bodyPr/>
        <a:lstStyle/>
        <a:p>
          <a:endParaRPr lang="en-US"/>
        </a:p>
      </dgm:t>
    </dgm:pt>
    <dgm:pt modelId="{8B82A982-A3C5-47E3-AFC6-F1C9328B7AB1}">
      <dgm:prSet/>
      <dgm:spPr/>
      <dgm:t>
        <a:bodyPr/>
        <a:lstStyle/>
        <a:p>
          <a:r>
            <a:rPr lang="en-US" dirty="0"/>
            <a:t>LLC and S Corporations file 1120S and form K1, K2…</a:t>
          </a:r>
        </a:p>
      </dgm:t>
    </dgm:pt>
    <dgm:pt modelId="{3343C5F8-E41D-488B-9863-566FE258DE17}" type="parTrans" cxnId="{73368401-5481-4023-9B32-F423FE8C5E98}">
      <dgm:prSet/>
      <dgm:spPr/>
      <dgm:t>
        <a:bodyPr/>
        <a:lstStyle/>
        <a:p>
          <a:endParaRPr lang="en-US"/>
        </a:p>
      </dgm:t>
    </dgm:pt>
    <dgm:pt modelId="{F8B4794A-3C00-4047-AF59-FE694BBC4FD5}" type="sibTrans" cxnId="{73368401-5481-4023-9B32-F423FE8C5E98}">
      <dgm:prSet/>
      <dgm:spPr/>
      <dgm:t>
        <a:bodyPr/>
        <a:lstStyle/>
        <a:p>
          <a:endParaRPr lang="en-US"/>
        </a:p>
      </dgm:t>
    </dgm:pt>
    <dgm:pt modelId="{F3DDD282-2327-4900-BB22-0121B24263C1}">
      <dgm:prSet/>
      <dgm:spPr/>
      <dgm:t>
        <a:bodyPr/>
        <a:lstStyle/>
        <a:p>
          <a:r>
            <a:rPr lang="en-US" dirty="0"/>
            <a:t>A single person LLC is not required to file form 1120s*</a:t>
          </a:r>
        </a:p>
      </dgm:t>
    </dgm:pt>
    <dgm:pt modelId="{DBA551F5-11B6-47FC-9092-F764D4C30DF0}" type="parTrans" cxnId="{BC51475E-FD43-4930-841F-D56D341CF8E9}">
      <dgm:prSet/>
      <dgm:spPr/>
      <dgm:t>
        <a:bodyPr/>
        <a:lstStyle/>
        <a:p>
          <a:endParaRPr lang="en-US"/>
        </a:p>
      </dgm:t>
    </dgm:pt>
    <dgm:pt modelId="{EBDC54C8-16A7-4ACC-9942-33A903051CCB}" type="sibTrans" cxnId="{BC51475E-FD43-4930-841F-D56D341CF8E9}">
      <dgm:prSet/>
      <dgm:spPr/>
      <dgm:t>
        <a:bodyPr/>
        <a:lstStyle/>
        <a:p>
          <a:endParaRPr lang="en-US"/>
        </a:p>
      </dgm:t>
    </dgm:pt>
    <dgm:pt modelId="{22AF9CC8-8BEE-49A0-A22A-F57710AF4C65}" type="pres">
      <dgm:prSet presAssocID="{717DB0AA-8FE9-4562-9C56-A15B5BD17479}" presName="diagram" presStyleCnt="0">
        <dgm:presLayoutVars>
          <dgm:dir/>
          <dgm:resizeHandles val="exact"/>
        </dgm:presLayoutVars>
      </dgm:prSet>
      <dgm:spPr/>
    </dgm:pt>
    <dgm:pt modelId="{10A4744A-8F8F-4156-826C-B679318CFD5C}" type="pres">
      <dgm:prSet presAssocID="{27624C59-F935-449E-AE7A-7570BA17785F}" presName="node" presStyleLbl="node1" presStyleIdx="0" presStyleCnt="6">
        <dgm:presLayoutVars>
          <dgm:bulletEnabled val="1"/>
        </dgm:presLayoutVars>
      </dgm:prSet>
      <dgm:spPr/>
    </dgm:pt>
    <dgm:pt modelId="{126012A3-5900-46F5-83CD-EED916C4FE54}" type="pres">
      <dgm:prSet presAssocID="{40BBA05A-EDBE-4ED3-B0B1-F6D4FB46F827}" presName="sibTrans" presStyleCnt="0"/>
      <dgm:spPr/>
    </dgm:pt>
    <dgm:pt modelId="{12D6A69C-B3F2-48B6-8F08-D66821E2A06B}" type="pres">
      <dgm:prSet presAssocID="{01B56AF5-86ED-4629-8A75-F29DE32E3CCA}" presName="node" presStyleLbl="node1" presStyleIdx="1" presStyleCnt="6">
        <dgm:presLayoutVars>
          <dgm:bulletEnabled val="1"/>
        </dgm:presLayoutVars>
      </dgm:prSet>
      <dgm:spPr/>
    </dgm:pt>
    <dgm:pt modelId="{12307E76-5BC5-455F-AAFB-C6F1D3F99A61}" type="pres">
      <dgm:prSet presAssocID="{B0261F23-8C64-40DC-9049-C091E38BED3B}" presName="sibTrans" presStyleCnt="0"/>
      <dgm:spPr/>
    </dgm:pt>
    <dgm:pt modelId="{BECE9EAF-08D2-48B7-84D2-6399E73A583E}" type="pres">
      <dgm:prSet presAssocID="{2AF1B938-1CFF-4CA6-AD80-2CC396E3C648}" presName="node" presStyleLbl="node1" presStyleIdx="2" presStyleCnt="6">
        <dgm:presLayoutVars>
          <dgm:bulletEnabled val="1"/>
        </dgm:presLayoutVars>
      </dgm:prSet>
      <dgm:spPr/>
    </dgm:pt>
    <dgm:pt modelId="{93E841A8-868E-42D8-A636-B50A205F38A8}" type="pres">
      <dgm:prSet presAssocID="{CDDB0F69-C4DD-46C2-955D-CAF09E078586}" presName="sibTrans" presStyleCnt="0"/>
      <dgm:spPr/>
    </dgm:pt>
    <dgm:pt modelId="{7D63321C-EAD2-4B69-9026-3F8E9BE413E2}" type="pres">
      <dgm:prSet presAssocID="{D1099C71-BE81-4C24-8D00-90C37B834D79}" presName="node" presStyleLbl="node1" presStyleIdx="3" presStyleCnt="6" custLinFactX="100000" custLinFactNeighborX="119671" custLinFactNeighborY="-3878">
        <dgm:presLayoutVars>
          <dgm:bulletEnabled val="1"/>
        </dgm:presLayoutVars>
      </dgm:prSet>
      <dgm:spPr/>
    </dgm:pt>
    <dgm:pt modelId="{87BF26D3-2514-46A9-9AEF-AE0CF439AE84}" type="pres">
      <dgm:prSet presAssocID="{51AC9FCB-33B2-415E-872E-A25A15222B67}" presName="sibTrans" presStyleCnt="0"/>
      <dgm:spPr/>
    </dgm:pt>
    <dgm:pt modelId="{1F1D9EFA-ACF1-4A33-BD47-E90C235E1EFF}" type="pres">
      <dgm:prSet presAssocID="{8B82A982-A3C5-47E3-AFC6-F1C9328B7AB1}" presName="node" presStyleLbl="node1" presStyleIdx="4" presStyleCnt="6" custLinFactX="-9447" custLinFactNeighborX="-100000" custLinFactNeighborY="-1007">
        <dgm:presLayoutVars>
          <dgm:bulletEnabled val="1"/>
        </dgm:presLayoutVars>
      </dgm:prSet>
      <dgm:spPr/>
    </dgm:pt>
    <dgm:pt modelId="{BAFEA004-4254-43F0-8503-E6E2638E3BAA}" type="pres">
      <dgm:prSet presAssocID="{F8B4794A-3C00-4047-AF59-FE694BBC4FD5}" presName="sibTrans" presStyleCnt="0"/>
      <dgm:spPr/>
    </dgm:pt>
    <dgm:pt modelId="{84D53C31-9578-4562-A032-04E9652F7418}" type="pres">
      <dgm:prSet presAssocID="{F3DDD282-2327-4900-BB22-0121B24263C1}" presName="node" presStyleLbl="node1" presStyleIdx="5" presStyleCnt="6" custLinFactX="-9487" custLinFactNeighborX="-100000" custLinFactNeighborY="-2970">
        <dgm:presLayoutVars>
          <dgm:bulletEnabled val="1"/>
        </dgm:presLayoutVars>
      </dgm:prSet>
      <dgm:spPr/>
    </dgm:pt>
  </dgm:ptLst>
  <dgm:cxnLst>
    <dgm:cxn modelId="{73368401-5481-4023-9B32-F423FE8C5E98}" srcId="{717DB0AA-8FE9-4562-9C56-A15B5BD17479}" destId="{8B82A982-A3C5-47E3-AFC6-F1C9328B7AB1}" srcOrd="4" destOrd="0" parTransId="{3343C5F8-E41D-488B-9863-566FE258DE17}" sibTransId="{F8B4794A-3C00-4047-AF59-FE694BBC4FD5}"/>
    <dgm:cxn modelId="{D6153F10-038B-408A-B94B-E0608BAF72E8}" type="presOf" srcId="{F3DDD282-2327-4900-BB22-0121B24263C1}" destId="{84D53C31-9578-4562-A032-04E9652F7418}" srcOrd="0" destOrd="0" presId="urn:microsoft.com/office/officeart/2005/8/layout/default"/>
    <dgm:cxn modelId="{8BFA4011-D3AE-4C1C-BB4A-5350B79627A8}" srcId="{717DB0AA-8FE9-4562-9C56-A15B5BD17479}" destId="{D1099C71-BE81-4C24-8D00-90C37B834D79}" srcOrd="3" destOrd="0" parTransId="{2A4219FB-2E83-430E-8CBB-25F1FB9BBAD9}" sibTransId="{51AC9FCB-33B2-415E-872E-A25A15222B67}"/>
    <dgm:cxn modelId="{D137B632-1F56-4672-A293-0E41EFF7309F}" srcId="{717DB0AA-8FE9-4562-9C56-A15B5BD17479}" destId="{01B56AF5-86ED-4629-8A75-F29DE32E3CCA}" srcOrd="1" destOrd="0" parTransId="{5A33A079-9E7C-4375-A54A-3350EE56439A}" sibTransId="{B0261F23-8C64-40DC-9049-C091E38BED3B}"/>
    <dgm:cxn modelId="{0B735B3E-4848-4ED7-A6CB-708D93B81040}" srcId="{717DB0AA-8FE9-4562-9C56-A15B5BD17479}" destId="{27624C59-F935-449E-AE7A-7570BA17785F}" srcOrd="0" destOrd="0" parTransId="{01DFEFAF-A39F-4398-B981-0F01217113DA}" sibTransId="{40BBA05A-EDBE-4ED3-B0B1-F6D4FB46F827}"/>
    <dgm:cxn modelId="{884B755B-11E2-4FE9-9609-9616FEE289E8}" srcId="{717DB0AA-8FE9-4562-9C56-A15B5BD17479}" destId="{2AF1B938-1CFF-4CA6-AD80-2CC396E3C648}" srcOrd="2" destOrd="0" parTransId="{D98C3265-AC13-4F7E-8609-3C3DA2FB78E0}" sibTransId="{CDDB0F69-C4DD-46C2-955D-CAF09E078586}"/>
    <dgm:cxn modelId="{BC51475E-FD43-4930-841F-D56D341CF8E9}" srcId="{717DB0AA-8FE9-4562-9C56-A15B5BD17479}" destId="{F3DDD282-2327-4900-BB22-0121B24263C1}" srcOrd="5" destOrd="0" parTransId="{DBA551F5-11B6-47FC-9092-F764D4C30DF0}" sibTransId="{EBDC54C8-16A7-4ACC-9942-33A903051CCB}"/>
    <dgm:cxn modelId="{A35BC166-2F1E-4231-8EE9-02EF08C7CFCB}" type="presOf" srcId="{717DB0AA-8FE9-4562-9C56-A15B5BD17479}" destId="{22AF9CC8-8BEE-49A0-A22A-F57710AF4C65}" srcOrd="0" destOrd="0" presId="urn:microsoft.com/office/officeart/2005/8/layout/default"/>
    <dgm:cxn modelId="{252A9B4B-D10B-4015-9C40-629F44368701}" type="presOf" srcId="{27624C59-F935-449E-AE7A-7570BA17785F}" destId="{10A4744A-8F8F-4156-826C-B679318CFD5C}" srcOrd="0" destOrd="0" presId="urn:microsoft.com/office/officeart/2005/8/layout/default"/>
    <dgm:cxn modelId="{07189271-163D-4AE5-B61E-AF87999C4C03}" type="presOf" srcId="{01B56AF5-86ED-4629-8A75-F29DE32E3CCA}" destId="{12D6A69C-B3F2-48B6-8F08-D66821E2A06B}" srcOrd="0" destOrd="0" presId="urn:microsoft.com/office/officeart/2005/8/layout/default"/>
    <dgm:cxn modelId="{CB810874-1383-4A80-AE33-4B2008C3722D}" type="presOf" srcId="{8B82A982-A3C5-47E3-AFC6-F1C9328B7AB1}" destId="{1F1D9EFA-ACF1-4A33-BD47-E90C235E1EFF}" srcOrd="0" destOrd="0" presId="urn:microsoft.com/office/officeart/2005/8/layout/default"/>
    <dgm:cxn modelId="{545E40B2-812F-4036-881F-FEE97AEAD0DE}" type="presOf" srcId="{2AF1B938-1CFF-4CA6-AD80-2CC396E3C648}" destId="{BECE9EAF-08D2-48B7-84D2-6399E73A583E}" srcOrd="0" destOrd="0" presId="urn:microsoft.com/office/officeart/2005/8/layout/default"/>
    <dgm:cxn modelId="{D6808DDB-38F9-49A8-86D3-AD0789C3FF4A}" type="presOf" srcId="{D1099C71-BE81-4C24-8D00-90C37B834D79}" destId="{7D63321C-EAD2-4B69-9026-3F8E9BE413E2}" srcOrd="0" destOrd="0" presId="urn:microsoft.com/office/officeart/2005/8/layout/default"/>
    <dgm:cxn modelId="{CD713FD7-5B69-4B11-9150-F97422FE46CC}" type="presParOf" srcId="{22AF9CC8-8BEE-49A0-A22A-F57710AF4C65}" destId="{10A4744A-8F8F-4156-826C-B679318CFD5C}" srcOrd="0" destOrd="0" presId="urn:microsoft.com/office/officeart/2005/8/layout/default"/>
    <dgm:cxn modelId="{BB64AE0A-FEEB-44E6-8756-87BF3536EBA0}" type="presParOf" srcId="{22AF9CC8-8BEE-49A0-A22A-F57710AF4C65}" destId="{126012A3-5900-46F5-83CD-EED916C4FE54}" srcOrd="1" destOrd="0" presId="urn:microsoft.com/office/officeart/2005/8/layout/default"/>
    <dgm:cxn modelId="{781840A8-296A-497B-AEEC-075A7A00CBBF}" type="presParOf" srcId="{22AF9CC8-8BEE-49A0-A22A-F57710AF4C65}" destId="{12D6A69C-B3F2-48B6-8F08-D66821E2A06B}" srcOrd="2" destOrd="0" presId="urn:microsoft.com/office/officeart/2005/8/layout/default"/>
    <dgm:cxn modelId="{BF8CF04D-80DF-4B84-A236-9ED111921DEC}" type="presParOf" srcId="{22AF9CC8-8BEE-49A0-A22A-F57710AF4C65}" destId="{12307E76-5BC5-455F-AAFB-C6F1D3F99A61}" srcOrd="3" destOrd="0" presId="urn:microsoft.com/office/officeart/2005/8/layout/default"/>
    <dgm:cxn modelId="{16971576-7D12-4F0F-B784-7EF94452ABC4}" type="presParOf" srcId="{22AF9CC8-8BEE-49A0-A22A-F57710AF4C65}" destId="{BECE9EAF-08D2-48B7-84D2-6399E73A583E}" srcOrd="4" destOrd="0" presId="urn:microsoft.com/office/officeart/2005/8/layout/default"/>
    <dgm:cxn modelId="{6064C1A1-D7F4-4704-832B-112D1DCEB252}" type="presParOf" srcId="{22AF9CC8-8BEE-49A0-A22A-F57710AF4C65}" destId="{93E841A8-868E-42D8-A636-B50A205F38A8}" srcOrd="5" destOrd="0" presId="urn:microsoft.com/office/officeart/2005/8/layout/default"/>
    <dgm:cxn modelId="{0747005C-B1C1-443B-A455-364162CF8052}" type="presParOf" srcId="{22AF9CC8-8BEE-49A0-A22A-F57710AF4C65}" destId="{7D63321C-EAD2-4B69-9026-3F8E9BE413E2}" srcOrd="6" destOrd="0" presId="urn:microsoft.com/office/officeart/2005/8/layout/default"/>
    <dgm:cxn modelId="{D4C8D591-A644-4655-8D74-6058EFB060D8}" type="presParOf" srcId="{22AF9CC8-8BEE-49A0-A22A-F57710AF4C65}" destId="{87BF26D3-2514-46A9-9AEF-AE0CF439AE84}" srcOrd="7" destOrd="0" presId="urn:microsoft.com/office/officeart/2005/8/layout/default"/>
    <dgm:cxn modelId="{B5BAE1DD-8EE7-4074-865E-886033FC246C}" type="presParOf" srcId="{22AF9CC8-8BEE-49A0-A22A-F57710AF4C65}" destId="{1F1D9EFA-ACF1-4A33-BD47-E90C235E1EFF}" srcOrd="8" destOrd="0" presId="urn:microsoft.com/office/officeart/2005/8/layout/default"/>
    <dgm:cxn modelId="{40ABDE34-F658-48C4-AFB4-4F893DBD67AD}" type="presParOf" srcId="{22AF9CC8-8BEE-49A0-A22A-F57710AF4C65}" destId="{BAFEA004-4254-43F0-8503-E6E2638E3BAA}" srcOrd="9" destOrd="0" presId="urn:microsoft.com/office/officeart/2005/8/layout/default"/>
    <dgm:cxn modelId="{8782A6E8-DA78-45CF-9C66-590C278780BD}" type="presParOf" srcId="{22AF9CC8-8BEE-49A0-A22A-F57710AF4C65}" destId="{84D53C31-9578-4562-A032-04E9652F741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EE4786-7A1E-45EA-A05C-7A1F73B8F71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6E62D28-8EC3-4407-B208-F1445663901B}">
      <dgm:prSet/>
      <dgm:spPr/>
      <dgm:t>
        <a:bodyPr/>
        <a:lstStyle/>
        <a:p>
          <a:pPr>
            <a:lnSpc>
              <a:spcPct val="100000"/>
            </a:lnSpc>
          </a:pPr>
          <a:r>
            <a:rPr lang="en-US" b="0" i="0" dirty="0"/>
            <a:t>Up to 50% of Social Security income is taxable for individuals with a total gross income including Social Security of at least $25,000 or couples filing jointly with a combined gross income of at least $32,000.</a:t>
          </a:r>
          <a:endParaRPr lang="en-US" dirty="0"/>
        </a:p>
      </dgm:t>
    </dgm:pt>
    <dgm:pt modelId="{4BEAD657-5A20-47DA-8AD2-301F426D294D}" type="parTrans" cxnId="{B21FDC2C-9AA7-4A1F-ACA7-3CCA08685DEE}">
      <dgm:prSet/>
      <dgm:spPr/>
      <dgm:t>
        <a:bodyPr/>
        <a:lstStyle/>
        <a:p>
          <a:endParaRPr lang="en-US"/>
        </a:p>
      </dgm:t>
    </dgm:pt>
    <dgm:pt modelId="{5AF2A0C3-45F6-4888-B549-E515067D0C17}" type="sibTrans" cxnId="{B21FDC2C-9AA7-4A1F-ACA7-3CCA08685DEE}">
      <dgm:prSet/>
      <dgm:spPr/>
      <dgm:t>
        <a:bodyPr/>
        <a:lstStyle/>
        <a:p>
          <a:endParaRPr lang="en-US"/>
        </a:p>
      </dgm:t>
    </dgm:pt>
    <dgm:pt modelId="{2951744E-6DB7-4220-AE43-4529D842445F}">
      <dgm:prSet/>
      <dgm:spPr/>
      <dgm:t>
        <a:bodyPr/>
        <a:lstStyle/>
        <a:p>
          <a:pPr>
            <a:lnSpc>
              <a:spcPct val="100000"/>
            </a:lnSpc>
          </a:pPr>
          <a:r>
            <a:rPr lang="en-US" b="0" i="0" dirty="0"/>
            <a:t>Up to 85% of Social Security benefits are taxable for an individual with a combined gross income of at least $34,000 or a couple filing jointly with a combined gross income of at least $44,000.</a:t>
          </a:r>
          <a:endParaRPr lang="en-US" dirty="0"/>
        </a:p>
      </dgm:t>
    </dgm:pt>
    <dgm:pt modelId="{3A708207-0EEF-4924-A4EA-AF13B4E3C9D4}" type="parTrans" cxnId="{619CE2E7-686F-42D4-9311-59BCE33CB3BA}">
      <dgm:prSet/>
      <dgm:spPr/>
      <dgm:t>
        <a:bodyPr/>
        <a:lstStyle/>
        <a:p>
          <a:endParaRPr lang="en-US"/>
        </a:p>
      </dgm:t>
    </dgm:pt>
    <dgm:pt modelId="{D58273C4-34FD-4A44-93E0-93A20644A978}" type="sibTrans" cxnId="{619CE2E7-686F-42D4-9311-59BCE33CB3BA}">
      <dgm:prSet/>
      <dgm:spPr/>
      <dgm:t>
        <a:bodyPr/>
        <a:lstStyle/>
        <a:p>
          <a:endParaRPr lang="en-US"/>
        </a:p>
      </dgm:t>
    </dgm:pt>
    <dgm:pt modelId="{07DCF137-A014-45B5-ABB2-DDAF44BBC986}">
      <dgm:prSet/>
      <dgm:spPr/>
      <dgm:t>
        <a:bodyPr/>
        <a:lstStyle/>
        <a:p>
          <a:pPr>
            <a:lnSpc>
              <a:spcPct val="100000"/>
            </a:lnSpc>
          </a:pPr>
          <a:r>
            <a:rPr lang="en-US" b="0" i="0" dirty="0"/>
            <a:t>Retirees with little income other than Social Security generally won’t be taxed on their benefits.2</a:t>
          </a:r>
          <a:endParaRPr lang="en-US" dirty="0"/>
        </a:p>
      </dgm:t>
    </dgm:pt>
    <dgm:pt modelId="{1C21C182-9E99-4FDC-9838-50610535FF94}" type="parTrans" cxnId="{BE915EB8-D4D7-4599-92C6-2EBBA076DABA}">
      <dgm:prSet/>
      <dgm:spPr/>
      <dgm:t>
        <a:bodyPr/>
        <a:lstStyle/>
        <a:p>
          <a:endParaRPr lang="en-US"/>
        </a:p>
      </dgm:t>
    </dgm:pt>
    <dgm:pt modelId="{DFA7C279-593E-4169-BCD7-12059426907B}" type="sibTrans" cxnId="{BE915EB8-D4D7-4599-92C6-2EBBA076DABA}">
      <dgm:prSet/>
      <dgm:spPr/>
      <dgm:t>
        <a:bodyPr/>
        <a:lstStyle/>
        <a:p>
          <a:endParaRPr lang="en-US"/>
        </a:p>
      </dgm:t>
    </dgm:pt>
    <dgm:pt modelId="{5308FCB8-FFF3-45A2-9B0C-C09170224222}">
      <dgm:prSet/>
      <dgm:spPr/>
      <dgm:t>
        <a:bodyPr/>
        <a:lstStyle/>
        <a:p>
          <a:pPr>
            <a:lnSpc>
              <a:spcPct val="100000"/>
            </a:lnSpc>
          </a:pPr>
          <a:r>
            <a:rPr lang="en-US" dirty="0"/>
            <a:t>Maryland does not tax Social Security</a:t>
          </a:r>
        </a:p>
      </dgm:t>
    </dgm:pt>
    <dgm:pt modelId="{03256BBB-BD39-4542-B158-B2117A2434C1}" type="parTrans" cxnId="{EF2D66D8-7CEE-4E9B-800B-962BF0B3029A}">
      <dgm:prSet/>
      <dgm:spPr/>
      <dgm:t>
        <a:bodyPr/>
        <a:lstStyle/>
        <a:p>
          <a:endParaRPr lang="en-US"/>
        </a:p>
      </dgm:t>
    </dgm:pt>
    <dgm:pt modelId="{043E1DEF-8A83-45D2-B217-6B256113D2B8}" type="sibTrans" cxnId="{EF2D66D8-7CEE-4E9B-800B-962BF0B3029A}">
      <dgm:prSet/>
      <dgm:spPr/>
      <dgm:t>
        <a:bodyPr/>
        <a:lstStyle/>
        <a:p>
          <a:endParaRPr lang="en-US"/>
        </a:p>
      </dgm:t>
    </dgm:pt>
    <dgm:pt modelId="{AC101205-AB65-415F-831E-5E1E8258BB09}">
      <dgm:prSet/>
      <dgm:spPr/>
      <dgm:t>
        <a:bodyPr/>
        <a:lstStyle/>
        <a:p>
          <a:pPr>
            <a:lnSpc>
              <a:spcPct val="100000"/>
            </a:lnSpc>
          </a:pPr>
          <a:r>
            <a:rPr lang="en-US" dirty="0"/>
            <a:t>Qualified Maryland taxpayers will receive a pension exclusion up to $34,300</a:t>
          </a:r>
        </a:p>
      </dgm:t>
    </dgm:pt>
    <dgm:pt modelId="{99FD0B45-34A2-4E2C-AFBD-2868C2492AB5}" type="parTrans" cxnId="{22281AB3-F692-420B-B6CE-E673CB59E2AD}">
      <dgm:prSet/>
      <dgm:spPr/>
      <dgm:t>
        <a:bodyPr/>
        <a:lstStyle/>
        <a:p>
          <a:endParaRPr lang="en-US"/>
        </a:p>
      </dgm:t>
    </dgm:pt>
    <dgm:pt modelId="{4E01F6C3-C2D1-4D99-AD00-DBEE3E352099}" type="sibTrans" cxnId="{22281AB3-F692-420B-B6CE-E673CB59E2AD}">
      <dgm:prSet/>
      <dgm:spPr/>
      <dgm:t>
        <a:bodyPr/>
        <a:lstStyle/>
        <a:p>
          <a:endParaRPr lang="en-US"/>
        </a:p>
      </dgm:t>
    </dgm:pt>
    <dgm:pt modelId="{FD5B79F1-4EE7-4777-85D7-4458DE78AA96}" type="pres">
      <dgm:prSet presAssocID="{58EE4786-7A1E-45EA-A05C-7A1F73B8F716}" presName="root" presStyleCnt="0">
        <dgm:presLayoutVars>
          <dgm:dir/>
          <dgm:resizeHandles val="exact"/>
        </dgm:presLayoutVars>
      </dgm:prSet>
      <dgm:spPr/>
    </dgm:pt>
    <dgm:pt modelId="{A15BFEFA-2888-4A93-9E15-2FCAAAA5381B}" type="pres">
      <dgm:prSet presAssocID="{66E62D28-8EC3-4407-B208-F1445663901B}" presName="compNode" presStyleCnt="0"/>
      <dgm:spPr/>
    </dgm:pt>
    <dgm:pt modelId="{3A504B72-BA0D-466C-86F2-3193D2411570}" type="pres">
      <dgm:prSet presAssocID="{66E62D28-8EC3-4407-B208-F1445663901B}" presName="bgRect" presStyleLbl="bgShp" presStyleIdx="0" presStyleCnt="5"/>
      <dgm:spPr/>
    </dgm:pt>
    <dgm:pt modelId="{3BEABFF8-628A-469D-AC4A-57E7C8B89A02}" type="pres">
      <dgm:prSet presAssocID="{66E62D28-8EC3-4407-B208-F1445663901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73222A93-3E5E-49EC-9D16-131C0524A42E}" type="pres">
      <dgm:prSet presAssocID="{66E62D28-8EC3-4407-B208-F1445663901B}" presName="spaceRect" presStyleCnt="0"/>
      <dgm:spPr/>
    </dgm:pt>
    <dgm:pt modelId="{78409FC8-C630-4078-844F-2D373A80E0B0}" type="pres">
      <dgm:prSet presAssocID="{66E62D28-8EC3-4407-B208-F1445663901B}" presName="parTx" presStyleLbl="revTx" presStyleIdx="0" presStyleCnt="5">
        <dgm:presLayoutVars>
          <dgm:chMax val="0"/>
          <dgm:chPref val="0"/>
        </dgm:presLayoutVars>
      </dgm:prSet>
      <dgm:spPr/>
    </dgm:pt>
    <dgm:pt modelId="{3CF0B07C-A8C5-487D-B0A6-B38743A9B703}" type="pres">
      <dgm:prSet presAssocID="{5AF2A0C3-45F6-4888-B549-E515067D0C17}" presName="sibTrans" presStyleCnt="0"/>
      <dgm:spPr/>
    </dgm:pt>
    <dgm:pt modelId="{9AFBA794-5574-47B5-8E6E-C38C4A4BE499}" type="pres">
      <dgm:prSet presAssocID="{2951744E-6DB7-4220-AE43-4529D842445F}" presName="compNode" presStyleCnt="0"/>
      <dgm:spPr/>
    </dgm:pt>
    <dgm:pt modelId="{E602AEC7-95BA-4CF0-96B4-8B2405024729}" type="pres">
      <dgm:prSet presAssocID="{2951744E-6DB7-4220-AE43-4529D842445F}" presName="bgRect" presStyleLbl="bgShp" presStyleIdx="1" presStyleCnt="5"/>
      <dgm:spPr/>
    </dgm:pt>
    <dgm:pt modelId="{E377A97B-211B-4C95-8BCB-120F37EE4A8A}" type="pres">
      <dgm:prSet presAssocID="{2951744E-6DB7-4220-AE43-4529D842445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B8A79648-AB02-4CEB-8366-A99EED445823}" type="pres">
      <dgm:prSet presAssocID="{2951744E-6DB7-4220-AE43-4529D842445F}" presName="spaceRect" presStyleCnt="0"/>
      <dgm:spPr/>
    </dgm:pt>
    <dgm:pt modelId="{600699DA-FA22-43E1-BB24-B3873E244523}" type="pres">
      <dgm:prSet presAssocID="{2951744E-6DB7-4220-AE43-4529D842445F}" presName="parTx" presStyleLbl="revTx" presStyleIdx="1" presStyleCnt="5">
        <dgm:presLayoutVars>
          <dgm:chMax val="0"/>
          <dgm:chPref val="0"/>
        </dgm:presLayoutVars>
      </dgm:prSet>
      <dgm:spPr/>
    </dgm:pt>
    <dgm:pt modelId="{F7DFB078-61D2-4545-9013-09AC8FCC03AE}" type="pres">
      <dgm:prSet presAssocID="{D58273C4-34FD-4A44-93E0-93A20644A978}" presName="sibTrans" presStyleCnt="0"/>
      <dgm:spPr/>
    </dgm:pt>
    <dgm:pt modelId="{5F905E3A-7584-4084-8D48-0A35A98343D9}" type="pres">
      <dgm:prSet presAssocID="{07DCF137-A014-45B5-ABB2-DDAF44BBC986}" presName="compNode" presStyleCnt="0"/>
      <dgm:spPr/>
    </dgm:pt>
    <dgm:pt modelId="{A39F6E17-0CE7-45EE-B785-ADA5A91DCEA5}" type="pres">
      <dgm:prSet presAssocID="{07DCF137-A014-45B5-ABB2-DDAF44BBC986}" presName="bgRect" presStyleLbl="bgShp" presStyleIdx="2" presStyleCnt="5"/>
      <dgm:spPr/>
    </dgm:pt>
    <dgm:pt modelId="{E6D6776E-4782-4B6F-A733-7CF22F32CBB6}" type="pres">
      <dgm:prSet presAssocID="{07DCF137-A014-45B5-ABB2-DDAF44BBC98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Cane"/>
        </a:ext>
      </dgm:extLst>
    </dgm:pt>
    <dgm:pt modelId="{50463F0E-FF1F-4BE6-BF7B-ADFE23B6EE05}" type="pres">
      <dgm:prSet presAssocID="{07DCF137-A014-45B5-ABB2-DDAF44BBC986}" presName="spaceRect" presStyleCnt="0"/>
      <dgm:spPr/>
    </dgm:pt>
    <dgm:pt modelId="{A056B036-E767-4C92-8B16-21D99066D52E}" type="pres">
      <dgm:prSet presAssocID="{07DCF137-A014-45B5-ABB2-DDAF44BBC986}" presName="parTx" presStyleLbl="revTx" presStyleIdx="2" presStyleCnt="5">
        <dgm:presLayoutVars>
          <dgm:chMax val="0"/>
          <dgm:chPref val="0"/>
        </dgm:presLayoutVars>
      </dgm:prSet>
      <dgm:spPr/>
    </dgm:pt>
    <dgm:pt modelId="{83E022CD-A452-4D59-A748-1525E338E26C}" type="pres">
      <dgm:prSet presAssocID="{DFA7C279-593E-4169-BCD7-12059426907B}" presName="sibTrans" presStyleCnt="0"/>
      <dgm:spPr/>
    </dgm:pt>
    <dgm:pt modelId="{4BAF76DD-D49D-47A9-8DFB-394F814FA877}" type="pres">
      <dgm:prSet presAssocID="{5308FCB8-FFF3-45A2-9B0C-C09170224222}" presName="compNode" presStyleCnt="0"/>
      <dgm:spPr/>
    </dgm:pt>
    <dgm:pt modelId="{8137C5A3-9E0A-4493-997D-E48ADA014221}" type="pres">
      <dgm:prSet presAssocID="{5308FCB8-FFF3-45A2-9B0C-C09170224222}" presName="bgRect" presStyleLbl="bgShp" presStyleIdx="3" presStyleCnt="5"/>
      <dgm:spPr/>
    </dgm:pt>
    <dgm:pt modelId="{D3C3573D-07CA-4BF7-9BD0-97338DAB8027}" type="pres">
      <dgm:prSet presAssocID="{5308FCB8-FFF3-45A2-9B0C-C09170224222}" presName="iconRect" presStyleLbl="node1" presStyleIdx="3" presStyleCnt="5"/>
      <dgm:spPr/>
    </dgm:pt>
    <dgm:pt modelId="{7367BD19-1805-465A-B21B-8D492FD9E7F8}" type="pres">
      <dgm:prSet presAssocID="{5308FCB8-FFF3-45A2-9B0C-C09170224222}" presName="spaceRect" presStyleCnt="0"/>
      <dgm:spPr/>
    </dgm:pt>
    <dgm:pt modelId="{01E152AD-29B0-41DB-9E17-C30C3E26D2B4}" type="pres">
      <dgm:prSet presAssocID="{5308FCB8-FFF3-45A2-9B0C-C09170224222}" presName="parTx" presStyleLbl="revTx" presStyleIdx="3" presStyleCnt="5">
        <dgm:presLayoutVars>
          <dgm:chMax val="0"/>
          <dgm:chPref val="0"/>
        </dgm:presLayoutVars>
      </dgm:prSet>
      <dgm:spPr/>
    </dgm:pt>
    <dgm:pt modelId="{9B49E555-58B5-41E6-B53E-2CB1ECA4C9BD}" type="pres">
      <dgm:prSet presAssocID="{043E1DEF-8A83-45D2-B217-6B256113D2B8}" presName="sibTrans" presStyleCnt="0"/>
      <dgm:spPr/>
    </dgm:pt>
    <dgm:pt modelId="{4BA69FFB-BAAC-4210-99E9-0D0CB68C4694}" type="pres">
      <dgm:prSet presAssocID="{AC101205-AB65-415F-831E-5E1E8258BB09}" presName="compNode" presStyleCnt="0"/>
      <dgm:spPr/>
    </dgm:pt>
    <dgm:pt modelId="{B8EA60E9-B5BC-4590-901D-A59DAA711F23}" type="pres">
      <dgm:prSet presAssocID="{AC101205-AB65-415F-831E-5E1E8258BB09}" presName="bgRect" presStyleLbl="bgShp" presStyleIdx="4" presStyleCnt="5"/>
      <dgm:spPr/>
    </dgm:pt>
    <dgm:pt modelId="{0CBE8BE8-5CB7-4B8C-B29F-61D7B7AC7D21}" type="pres">
      <dgm:prSet presAssocID="{AC101205-AB65-415F-831E-5E1E8258BB09}" presName="iconRect" presStyleLbl="node1" presStyleIdx="4" presStyleCnt="5"/>
      <dgm:spPr/>
    </dgm:pt>
    <dgm:pt modelId="{5BAC60BB-6F50-4E6E-B795-B545227F2FEE}" type="pres">
      <dgm:prSet presAssocID="{AC101205-AB65-415F-831E-5E1E8258BB09}" presName="spaceRect" presStyleCnt="0"/>
      <dgm:spPr/>
    </dgm:pt>
    <dgm:pt modelId="{5850D256-F2D5-418F-A6FF-059EB7D53B02}" type="pres">
      <dgm:prSet presAssocID="{AC101205-AB65-415F-831E-5E1E8258BB09}" presName="parTx" presStyleLbl="revTx" presStyleIdx="4" presStyleCnt="5">
        <dgm:presLayoutVars>
          <dgm:chMax val="0"/>
          <dgm:chPref val="0"/>
        </dgm:presLayoutVars>
      </dgm:prSet>
      <dgm:spPr/>
    </dgm:pt>
  </dgm:ptLst>
  <dgm:cxnLst>
    <dgm:cxn modelId="{B21FDC2C-9AA7-4A1F-ACA7-3CCA08685DEE}" srcId="{58EE4786-7A1E-45EA-A05C-7A1F73B8F716}" destId="{66E62D28-8EC3-4407-B208-F1445663901B}" srcOrd="0" destOrd="0" parTransId="{4BEAD657-5A20-47DA-8AD2-301F426D294D}" sibTransId="{5AF2A0C3-45F6-4888-B549-E515067D0C17}"/>
    <dgm:cxn modelId="{FD6E8F62-C59D-4973-A755-18EB94901E6F}" type="presOf" srcId="{5308FCB8-FFF3-45A2-9B0C-C09170224222}" destId="{01E152AD-29B0-41DB-9E17-C30C3E26D2B4}" srcOrd="0" destOrd="0" presId="urn:microsoft.com/office/officeart/2018/2/layout/IconVerticalSolidList"/>
    <dgm:cxn modelId="{4E1DDD47-4B1B-45B3-BEEF-E503452033EA}" type="presOf" srcId="{66E62D28-8EC3-4407-B208-F1445663901B}" destId="{78409FC8-C630-4078-844F-2D373A80E0B0}" srcOrd="0" destOrd="0" presId="urn:microsoft.com/office/officeart/2018/2/layout/IconVerticalSolidList"/>
    <dgm:cxn modelId="{8BA5BD9C-23C7-4F82-801C-024ABBBE6D12}" type="presOf" srcId="{AC101205-AB65-415F-831E-5E1E8258BB09}" destId="{5850D256-F2D5-418F-A6FF-059EB7D53B02}" srcOrd="0" destOrd="0" presId="urn:microsoft.com/office/officeart/2018/2/layout/IconVerticalSolidList"/>
    <dgm:cxn modelId="{4402E2B0-09FE-461A-97F4-77F4898E68A4}" type="presOf" srcId="{2951744E-6DB7-4220-AE43-4529D842445F}" destId="{600699DA-FA22-43E1-BB24-B3873E244523}" srcOrd="0" destOrd="0" presId="urn:microsoft.com/office/officeart/2018/2/layout/IconVerticalSolidList"/>
    <dgm:cxn modelId="{22281AB3-F692-420B-B6CE-E673CB59E2AD}" srcId="{58EE4786-7A1E-45EA-A05C-7A1F73B8F716}" destId="{AC101205-AB65-415F-831E-5E1E8258BB09}" srcOrd="4" destOrd="0" parTransId="{99FD0B45-34A2-4E2C-AFBD-2868C2492AB5}" sibTransId="{4E01F6C3-C2D1-4D99-AD00-DBEE3E352099}"/>
    <dgm:cxn modelId="{BE915EB8-D4D7-4599-92C6-2EBBA076DABA}" srcId="{58EE4786-7A1E-45EA-A05C-7A1F73B8F716}" destId="{07DCF137-A014-45B5-ABB2-DDAF44BBC986}" srcOrd="2" destOrd="0" parTransId="{1C21C182-9E99-4FDC-9838-50610535FF94}" sibTransId="{DFA7C279-593E-4169-BCD7-12059426907B}"/>
    <dgm:cxn modelId="{EF2D66D8-7CEE-4E9B-800B-962BF0B3029A}" srcId="{58EE4786-7A1E-45EA-A05C-7A1F73B8F716}" destId="{5308FCB8-FFF3-45A2-9B0C-C09170224222}" srcOrd="3" destOrd="0" parTransId="{03256BBB-BD39-4542-B158-B2117A2434C1}" sibTransId="{043E1DEF-8A83-45D2-B217-6B256113D2B8}"/>
    <dgm:cxn modelId="{619CE2E7-686F-42D4-9311-59BCE33CB3BA}" srcId="{58EE4786-7A1E-45EA-A05C-7A1F73B8F716}" destId="{2951744E-6DB7-4220-AE43-4529D842445F}" srcOrd="1" destOrd="0" parTransId="{3A708207-0EEF-4924-A4EA-AF13B4E3C9D4}" sibTransId="{D58273C4-34FD-4A44-93E0-93A20644A978}"/>
    <dgm:cxn modelId="{A049A9F3-E9BD-4AF3-BC23-B389209D08A4}" type="presOf" srcId="{07DCF137-A014-45B5-ABB2-DDAF44BBC986}" destId="{A056B036-E767-4C92-8B16-21D99066D52E}" srcOrd="0" destOrd="0" presId="urn:microsoft.com/office/officeart/2018/2/layout/IconVerticalSolidList"/>
    <dgm:cxn modelId="{E0E0D9F4-108B-4D5A-8EFC-AE2F24E4BD5A}" type="presOf" srcId="{58EE4786-7A1E-45EA-A05C-7A1F73B8F716}" destId="{FD5B79F1-4EE7-4777-85D7-4458DE78AA96}" srcOrd="0" destOrd="0" presId="urn:microsoft.com/office/officeart/2018/2/layout/IconVerticalSolidList"/>
    <dgm:cxn modelId="{9D855C5A-E1C6-4F74-982A-0D4385EBC352}" type="presParOf" srcId="{FD5B79F1-4EE7-4777-85D7-4458DE78AA96}" destId="{A15BFEFA-2888-4A93-9E15-2FCAAAA5381B}" srcOrd="0" destOrd="0" presId="urn:microsoft.com/office/officeart/2018/2/layout/IconVerticalSolidList"/>
    <dgm:cxn modelId="{5A899CC8-B121-4B74-AB32-CEF76F12C28A}" type="presParOf" srcId="{A15BFEFA-2888-4A93-9E15-2FCAAAA5381B}" destId="{3A504B72-BA0D-466C-86F2-3193D2411570}" srcOrd="0" destOrd="0" presId="urn:microsoft.com/office/officeart/2018/2/layout/IconVerticalSolidList"/>
    <dgm:cxn modelId="{8320BF82-04BE-4D42-A0A8-002C8F204C85}" type="presParOf" srcId="{A15BFEFA-2888-4A93-9E15-2FCAAAA5381B}" destId="{3BEABFF8-628A-469D-AC4A-57E7C8B89A02}" srcOrd="1" destOrd="0" presId="urn:microsoft.com/office/officeart/2018/2/layout/IconVerticalSolidList"/>
    <dgm:cxn modelId="{0AC64CF1-23C0-4675-894E-1E39C24164E8}" type="presParOf" srcId="{A15BFEFA-2888-4A93-9E15-2FCAAAA5381B}" destId="{73222A93-3E5E-49EC-9D16-131C0524A42E}" srcOrd="2" destOrd="0" presId="urn:microsoft.com/office/officeart/2018/2/layout/IconVerticalSolidList"/>
    <dgm:cxn modelId="{16157CE8-EC6A-4756-979E-6268874379EB}" type="presParOf" srcId="{A15BFEFA-2888-4A93-9E15-2FCAAAA5381B}" destId="{78409FC8-C630-4078-844F-2D373A80E0B0}" srcOrd="3" destOrd="0" presId="urn:microsoft.com/office/officeart/2018/2/layout/IconVerticalSolidList"/>
    <dgm:cxn modelId="{67CFBCFE-BBF4-42C6-B31C-7211176E1ED4}" type="presParOf" srcId="{FD5B79F1-4EE7-4777-85D7-4458DE78AA96}" destId="{3CF0B07C-A8C5-487D-B0A6-B38743A9B703}" srcOrd="1" destOrd="0" presId="urn:microsoft.com/office/officeart/2018/2/layout/IconVerticalSolidList"/>
    <dgm:cxn modelId="{76EEDED8-65B3-4035-9DF1-D6086B499EEA}" type="presParOf" srcId="{FD5B79F1-4EE7-4777-85D7-4458DE78AA96}" destId="{9AFBA794-5574-47B5-8E6E-C38C4A4BE499}" srcOrd="2" destOrd="0" presId="urn:microsoft.com/office/officeart/2018/2/layout/IconVerticalSolidList"/>
    <dgm:cxn modelId="{ED200160-861E-4D9F-BBB0-7273E83FBF92}" type="presParOf" srcId="{9AFBA794-5574-47B5-8E6E-C38C4A4BE499}" destId="{E602AEC7-95BA-4CF0-96B4-8B2405024729}" srcOrd="0" destOrd="0" presId="urn:microsoft.com/office/officeart/2018/2/layout/IconVerticalSolidList"/>
    <dgm:cxn modelId="{87205A15-4C7A-41AC-9332-B6408CDF1C3B}" type="presParOf" srcId="{9AFBA794-5574-47B5-8E6E-C38C4A4BE499}" destId="{E377A97B-211B-4C95-8BCB-120F37EE4A8A}" srcOrd="1" destOrd="0" presId="urn:microsoft.com/office/officeart/2018/2/layout/IconVerticalSolidList"/>
    <dgm:cxn modelId="{C1F8B8D3-DBF0-4997-90CE-F18B5E96BD31}" type="presParOf" srcId="{9AFBA794-5574-47B5-8E6E-C38C4A4BE499}" destId="{B8A79648-AB02-4CEB-8366-A99EED445823}" srcOrd="2" destOrd="0" presId="urn:microsoft.com/office/officeart/2018/2/layout/IconVerticalSolidList"/>
    <dgm:cxn modelId="{9C065904-3661-481C-90D6-9B53FD749D40}" type="presParOf" srcId="{9AFBA794-5574-47B5-8E6E-C38C4A4BE499}" destId="{600699DA-FA22-43E1-BB24-B3873E244523}" srcOrd="3" destOrd="0" presId="urn:microsoft.com/office/officeart/2018/2/layout/IconVerticalSolidList"/>
    <dgm:cxn modelId="{64ACA3CF-6D8E-4641-80FA-D3A88AAE2DB7}" type="presParOf" srcId="{FD5B79F1-4EE7-4777-85D7-4458DE78AA96}" destId="{F7DFB078-61D2-4545-9013-09AC8FCC03AE}" srcOrd="3" destOrd="0" presId="urn:microsoft.com/office/officeart/2018/2/layout/IconVerticalSolidList"/>
    <dgm:cxn modelId="{19E577ED-8A3B-4C56-9535-53FBBC825965}" type="presParOf" srcId="{FD5B79F1-4EE7-4777-85D7-4458DE78AA96}" destId="{5F905E3A-7584-4084-8D48-0A35A98343D9}" srcOrd="4" destOrd="0" presId="urn:microsoft.com/office/officeart/2018/2/layout/IconVerticalSolidList"/>
    <dgm:cxn modelId="{6B467B53-1C51-4170-93B8-FC208E486D28}" type="presParOf" srcId="{5F905E3A-7584-4084-8D48-0A35A98343D9}" destId="{A39F6E17-0CE7-45EE-B785-ADA5A91DCEA5}" srcOrd="0" destOrd="0" presId="urn:microsoft.com/office/officeart/2018/2/layout/IconVerticalSolidList"/>
    <dgm:cxn modelId="{1D42543A-32AC-48C0-BC96-17BBD2B5FCEA}" type="presParOf" srcId="{5F905E3A-7584-4084-8D48-0A35A98343D9}" destId="{E6D6776E-4782-4B6F-A733-7CF22F32CBB6}" srcOrd="1" destOrd="0" presId="urn:microsoft.com/office/officeart/2018/2/layout/IconVerticalSolidList"/>
    <dgm:cxn modelId="{66A7E993-F95A-4458-B593-E8C54A4CFBB0}" type="presParOf" srcId="{5F905E3A-7584-4084-8D48-0A35A98343D9}" destId="{50463F0E-FF1F-4BE6-BF7B-ADFE23B6EE05}" srcOrd="2" destOrd="0" presId="urn:microsoft.com/office/officeart/2018/2/layout/IconVerticalSolidList"/>
    <dgm:cxn modelId="{C86E8990-A2CD-47DB-A7D2-037D65A1246F}" type="presParOf" srcId="{5F905E3A-7584-4084-8D48-0A35A98343D9}" destId="{A056B036-E767-4C92-8B16-21D99066D52E}" srcOrd="3" destOrd="0" presId="urn:microsoft.com/office/officeart/2018/2/layout/IconVerticalSolidList"/>
    <dgm:cxn modelId="{4C8F53AB-C4B6-4576-A033-E891C18C04D6}" type="presParOf" srcId="{FD5B79F1-4EE7-4777-85D7-4458DE78AA96}" destId="{83E022CD-A452-4D59-A748-1525E338E26C}" srcOrd="5" destOrd="0" presId="urn:microsoft.com/office/officeart/2018/2/layout/IconVerticalSolidList"/>
    <dgm:cxn modelId="{6B57C914-FFC7-4627-997F-3309AF0EB1EB}" type="presParOf" srcId="{FD5B79F1-4EE7-4777-85D7-4458DE78AA96}" destId="{4BAF76DD-D49D-47A9-8DFB-394F814FA877}" srcOrd="6" destOrd="0" presId="urn:microsoft.com/office/officeart/2018/2/layout/IconVerticalSolidList"/>
    <dgm:cxn modelId="{5F78A574-D025-4026-A95D-E110C350D8B6}" type="presParOf" srcId="{4BAF76DD-D49D-47A9-8DFB-394F814FA877}" destId="{8137C5A3-9E0A-4493-997D-E48ADA014221}" srcOrd="0" destOrd="0" presId="urn:microsoft.com/office/officeart/2018/2/layout/IconVerticalSolidList"/>
    <dgm:cxn modelId="{633D5C06-99D6-4F97-8473-65AE2C187BEF}" type="presParOf" srcId="{4BAF76DD-D49D-47A9-8DFB-394F814FA877}" destId="{D3C3573D-07CA-4BF7-9BD0-97338DAB8027}" srcOrd="1" destOrd="0" presId="urn:microsoft.com/office/officeart/2018/2/layout/IconVerticalSolidList"/>
    <dgm:cxn modelId="{7D76A8B3-EF99-42F8-B570-23A35E0A2752}" type="presParOf" srcId="{4BAF76DD-D49D-47A9-8DFB-394F814FA877}" destId="{7367BD19-1805-465A-B21B-8D492FD9E7F8}" srcOrd="2" destOrd="0" presId="urn:microsoft.com/office/officeart/2018/2/layout/IconVerticalSolidList"/>
    <dgm:cxn modelId="{D7AD5C51-86B4-45D7-ACC4-3771D22924D7}" type="presParOf" srcId="{4BAF76DD-D49D-47A9-8DFB-394F814FA877}" destId="{01E152AD-29B0-41DB-9E17-C30C3E26D2B4}" srcOrd="3" destOrd="0" presId="urn:microsoft.com/office/officeart/2018/2/layout/IconVerticalSolidList"/>
    <dgm:cxn modelId="{476C66C6-5AA6-4334-AE58-3A9130A08F79}" type="presParOf" srcId="{FD5B79F1-4EE7-4777-85D7-4458DE78AA96}" destId="{9B49E555-58B5-41E6-B53E-2CB1ECA4C9BD}" srcOrd="7" destOrd="0" presId="urn:microsoft.com/office/officeart/2018/2/layout/IconVerticalSolidList"/>
    <dgm:cxn modelId="{30948401-D598-490A-ADB1-2E86F0C3EFC0}" type="presParOf" srcId="{FD5B79F1-4EE7-4777-85D7-4458DE78AA96}" destId="{4BA69FFB-BAAC-4210-99E9-0D0CB68C4694}" srcOrd="8" destOrd="0" presId="urn:microsoft.com/office/officeart/2018/2/layout/IconVerticalSolidList"/>
    <dgm:cxn modelId="{54CE4DEF-FC46-483C-9E64-148A57419E79}" type="presParOf" srcId="{4BA69FFB-BAAC-4210-99E9-0D0CB68C4694}" destId="{B8EA60E9-B5BC-4590-901D-A59DAA711F23}" srcOrd="0" destOrd="0" presId="urn:microsoft.com/office/officeart/2018/2/layout/IconVerticalSolidList"/>
    <dgm:cxn modelId="{16871F71-C400-4A2D-87D6-48C0D5F2AAF5}" type="presParOf" srcId="{4BA69FFB-BAAC-4210-99E9-0D0CB68C4694}" destId="{0CBE8BE8-5CB7-4B8C-B29F-61D7B7AC7D21}" srcOrd="1" destOrd="0" presId="urn:microsoft.com/office/officeart/2018/2/layout/IconVerticalSolidList"/>
    <dgm:cxn modelId="{15760076-189D-4675-AE6F-7C7D7B30A03F}" type="presParOf" srcId="{4BA69FFB-BAAC-4210-99E9-0D0CB68C4694}" destId="{5BAC60BB-6F50-4E6E-B795-B545227F2FEE}" srcOrd="2" destOrd="0" presId="urn:microsoft.com/office/officeart/2018/2/layout/IconVerticalSolidList"/>
    <dgm:cxn modelId="{9D2C28E9-9D18-45B0-A0DF-E889805CCFA5}" type="presParOf" srcId="{4BA69FFB-BAAC-4210-99E9-0D0CB68C4694}" destId="{5850D256-F2D5-418F-A6FF-059EB7D53B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5857C-C579-490B-A8CC-791F8A51DCAE}">
      <dsp:nvSpPr>
        <dsp:cNvPr id="0" name=""/>
        <dsp:cNvSpPr/>
      </dsp:nvSpPr>
      <dsp:spPr>
        <a:xfrm>
          <a:off x="2874" y="732411"/>
          <a:ext cx="2280232" cy="13681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Meet Legal Obligations</a:t>
          </a:r>
          <a:endParaRPr lang="en-US" sz="1800" kern="1200"/>
        </a:p>
      </dsp:txBody>
      <dsp:txXfrm>
        <a:off x="2874" y="732411"/>
        <a:ext cx="2280232" cy="1368139"/>
      </dsp:txXfrm>
    </dsp:sp>
    <dsp:sp modelId="{39B1F23C-4629-43F8-AF61-D1619AF15D07}">
      <dsp:nvSpPr>
        <dsp:cNvPr id="0" name=""/>
        <dsp:cNvSpPr/>
      </dsp:nvSpPr>
      <dsp:spPr>
        <a:xfrm>
          <a:off x="2511130" y="732411"/>
          <a:ext cx="2280232" cy="1368139"/>
        </a:xfrm>
        <a:prstGeom prst="rect">
          <a:avLst/>
        </a:prstGeom>
        <a:solidFill>
          <a:schemeClr val="accent2">
            <a:hueOff val="502240"/>
            <a:satOff val="1044"/>
            <a:lumOff val="8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Avoid overpaying Income Tax</a:t>
          </a:r>
          <a:endParaRPr lang="en-US" sz="1800" kern="1200" dirty="0"/>
        </a:p>
      </dsp:txBody>
      <dsp:txXfrm>
        <a:off x="2511130" y="732411"/>
        <a:ext cx="2280232" cy="1368139"/>
      </dsp:txXfrm>
    </dsp:sp>
    <dsp:sp modelId="{BF52047C-A647-461D-BC00-D23EFAA19309}">
      <dsp:nvSpPr>
        <dsp:cNvPr id="0" name=""/>
        <dsp:cNvSpPr/>
      </dsp:nvSpPr>
      <dsp:spPr>
        <a:xfrm>
          <a:off x="5019386" y="732411"/>
          <a:ext cx="2280232" cy="1368139"/>
        </a:xfrm>
        <a:prstGeom prst="rect">
          <a:avLst/>
        </a:prstGeom>
        <a:solidFill>
          <a:schemeClr val="accent2">
            <a:hueOff val="1004480"/>
            <a:satOff val="2087"/>
            <a:lumOff val="1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Legally lowering your income by properly applying deductions (lower income = lower taxes)</a:t>
          </a:r>
          <a:endParaRPr lang="en-US" sz="1800" kern="1200" dirty="0"/>
        </a:p>
      </dsp:txBody>
      <dsp:txXfrm>
        <a:off x="5019386" y="732411"/>
        <a:ext cx="2280232" cy="1368139"/>
      </dsp:txXfrm>
    </dsp:sp>
    <dsp:sp modelId="{FE45FD70-D11B-41E9-8924-296D6B8384D0}">
      <dsp:nvSpPr>
        <dsp:cNvPr id="0" name=""/>
        <dsp:cNvSpPr/>
      </dsp:nvSpPr>
      <dsp:spPr>
        <a:xfrm>
          <a:off x="7527642" y="732411"/>
          <a:ext cx="2280232" cy="1368139"/>
        </a:xfrm>
        <a:prstGeom prst="rect">
          <a:avLst/>
        </a:prstGeom>
        <a:solidFill>
          <a:schemeClr val="accent2">
            <a:hueOff val="1506720"/>
            <a:satOff val="3131"/>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Applying applicable tax credits</a:t>
          </a:r>
          <a:endParaRPr lang="en-US" sz="1800" kern="1200" dirty="0"/>
        </a:p>
      </dsp:txBody>
      <dsp:txXfrm>
        <a:off x="7527642" y="732411"/>
        <a:ext cx="2280232" cy="1368139"/>
      </dsp:txXfrm>
    </dsp:sp>
    <dsp:sp modelId="{00B42128-88F0-499F-846C-1405E265B7D3}">
      <dsp:nvSpPr>
        <dsp:cNvPr id="0" name=""/>
        <dsp:cNvSpPr/>
      </dsp:nvSpPr>
      <dsp:spPr>
        <a:xfrm>
          <a:off x="1257002" y="2328574"/>
          <a:ext cx="2280232" cy="1368139"/>
        </a:xfrm>
        <a:prstGeom prst="rect">
          <a:avLst/>
        </a:prstGeom>
        <a:solidFill>
          <a:schemeClr val="accent2">
            <a:hueOff val="2008960"/>
            <a:satOff val="4174"/>
            <a:lumOff val="32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Avoiding interest payments to the IRS</a:t>
          </a:r>
          <a:endParaRPr lang="en-US" sz="1800" kern="1200"/>
        </a:p>
      </dsp:txBody>
      <dsp:txXfrm>
        <a:off x="1257002" y="2328574"/>
        <a:ext cx="2280232" cy="1368139"/>
      </dsp:txXfrm>
    </dsp:sp>
    <dsp:sp modelId="{4FCB8338-1D23-47A4-AC48-33A879533E55}">
      <dsp:nvSpPr>
        <dsp:cNvPr id="0" name=""/>
        <dsp:cNvSpPr/>
      </dsp:nvSpPr>
      <dsp:spPr>
        <a:xfrm>
          <a:off x="3765258" y="2328574"/>
          <a:ext cx="2280232" cy="1368139"/>
        </a:xfrm>
        <a:prstGeom prst="rect">
          <a:avLst/>
        </a:prstGeom>
        <a:solidFill>
          <a:schemeClr val="accent2">
            <a:hueOff val="2511200"/>
            <a:satOff val="5218"/>
            <a:lumOff val="4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Avoiding penalty payments</a:t>
          </a:r>
          <a:endParaRPr lang="en-US" sz="1800" kern="1200"/>
        </a:p>
      </dsp:txBody>
      <dsp:txXfrm>
        <a:off x="3765258" y="2328574"/>
        <a:ext cx="2280232" cy="1368139"/>
      </dsp:txXfrm>
    </dsp:sp>
    <dsp:sp modelId="{4F6F7CB7-B35A-4A76-B640-ECE34109E42D}">
      <dsp:nvSpPr>
        <dsp:cNvPr id="0" name=""/>
        <dsp:cNvSpPr/>
      </dsp:nvSpPr>
      <dsp:spPr>
        <a:xfrm>
          <a:off x="6273514" y="2328574"/>
          <a:ext cx="2280232" cy="1368139"/>
        </a:xfrm>
        <a:prstGeom prst="rect">
          <a:avLst/>
        </a:prstGeom>
        <a:solidFill>
          <a:schemeClr val="accent2">
            <a:hueOff val="3013440"/>
            <a:satOff val="6261"/>
            <a:lumOff val="49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Get your refund*</a:t>
          </a:r>
          <a:endParaRPr lang="en-US" sz="1800" kern="1200"/>
        </a:p>
      </dsp:txBody>
      <dsp:txXfrm>
        <a:off x="6273514" y="2328574"/>
        <a:ext cx="2280232" cy="1368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C799F-4190-4214-BEF4-377AF3270C2E}">
      <dsp:nvSpPr>
        <dsp:cNvPr id="0" name=""/>
        <dsp:cNvSpPr/>
      </dsp:nvSpPr>
      <dsp:spPr>
        <a:xfrm>
          <a:off x="0" y="0"/>
          <a:ext cx="981075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3324DE-A8B9-4342-A58D-0BC3C07C723F}">
      <dsp:nvSpPr>
        <dsp:cNvPr id="0" name=""/>
        <dsp:cNvSpPr/>
      </dsp:nvSpPr>
      <dsp:spPr>
        <a:xfrm>
          <a:off x="0" y="0"/>
          <a:ext cx="9810750" cy="93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baseline="0" dirty="0"/>
            <a:t>Typically, April 15 is the due date</a:t>
          </a:r>
          <a:endParaRPr lang="en-US" sz="2000" kern="1200" dirty="0"/>
        </a:p>
      </dsp:txBody>
      <dsp:txXfrm>
        <a:off x="0" y="0"/>
        <a:ext cx="9810750" cy="937452"/>
      </dsp:txXfrm>
    </dsp:sp>
    <dsp:sp modelId="{8479D432-0A01-433C-896F-AF9A0E5090E2}">
      <dsp:nvSpPr>
        <dsp:cNvPr id="0" name=""/>
        <dsp:cNvSpPr/>
      </dsp:nvSpPr>
      <dsp:spPr>
        <a:xfrm>
          <a:off x="0" y="937452"/>
          <a:ext cx="9810750" cy="0"/>
        </a:xfrm>
        <a:prstGeom prst="line">
          <a:avLst/>
        </a:prstGeom>
        <a:solidFill>
          <a:schemeClr val="accent5">
            <a:hueOff val="498271"/>
            <a:satOff val="139"/>
            <a:lumOff val="-2353"/>
            <a:alphaOff val="0"/>
          </a:schemeClr>
        </a:solidFill>
        <a:ln w="12700" cap="flat" cmpd="sng" algn="ctr">
          <a:solidFill>
            <a:schemeClr val="accent5">
              <a:hueOff val="498271"/>
              <a:satOff val="13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BE57C0-1B1D-4FC4-81B5-698A9F974F9E}">
      <dsp:nvSpPr>
        <dsp:cNvPr id="0" name=""/>
        <dsp:cNvSpPr/>
      </dsp:nvSpPr>
      <dsp:spPr>
        <a:xfrm>
          <a:off x="0" y="937452"/>
          <a:ext cx="9810750" cy="93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baseline="0"/>
            <a:t>If April 15 falls on a Saturday, Sunday or legal Holiday the due date is moved to the next business day (for the 2022 tax year the due date was April 18 because of the Emancipation Day Holiday in Washington, DC)</a:t>
          </a:r>
          <a:endParaRPr lang="en-US" sz="2000" kern="1200"/>
        </a:p>
      </dsp:txBody>
      <dsp:txXfrm>
        <a:off x="0" y="937452"/>
        <a:ext cx="9810750" cy="937452"/>
      </dsp:txXfrm>
    </dsp:sp>
    <dsp:sp modelId="{2C72E035-ABFC-4FE2-BDCF-8CDAD18CA35D}">
      <dsp:nvSpPr>
        <dsp:cNvPr id="0" name=""/>
        <dsp:cNvSpPr/>
      </dsp:nvSpPr>
      <dsp:spPr>
        <a:xfrm>
          <a:off x="0" y="1874904"/>
          <a:ext cx="9810750" cy="0"/>
        </a:xfrm>
        <a:prstGeom prst="line">
          <a:avLst/>
        </a:prstGeom>
        <a:solidFill>
          <a:schemeClr val="accent5">
            <a:hueOff val="996542"/>
            <a:satOff val="279"/>
            <a:lumOff val="-4705"/>
            <a:alphaOff val="0"/>
          </a:schemeClr>
        </a:solidFill>
        <a:ln w="12700" cap="flat" cmpd="sng" algn="ctr">
          <a:solidFill>
            <a:schemeClr val="accent5">
              <a:hueOff val="996542"/>
              <a:satOff val="279"/>
              <a:lumOff val="-47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F53996-BFAF-4DB1-9852-5D26E4AF63AF}">
      <dsp:nvSpPr>
        <dsp:cNvPr id="0" name=""/>
        <dsp:cNvSpPr/>
      </dsp:nvSpPr>
      <dsp:spPr>
        <a:xfrm>
          <a:off x="0" y="1874904"/>
          <a:ext cx="9810750" cy="93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baseline="0"/>
            <a:t>If you cannot file by the due date, you should request an extension. To receive an automatic 6-month extensions you can file Form 4868 by the due date (April 15)</a:t>
          </a:r>
          <a:endParaRPr lang="en-US" sz="2000" kern="1200"/>
        </a:p>
      </dsp:txBody>
      <dsp:txXfrm>
        <a:off x="0" y="1874904"/>
        <a:ext cx="9810750" cy="937452"/>
      </dsp:txXfrm>
    </dsp:sp>
    <dsp:sp modelId="{93F1F057-2C58-43BF-9DCB-6A576E02A865}">
      <dsp:nvSpPr>
        <dsp:cNvPr id="0" name=""/>
        <dsp:cNvSpPr/>
      </dsp:nvSpPr>
      <dsp:spPr>
        <a:xfrm>
          <a:off x="0" y="2812356"/>
          <a:ext cx="9810750" cy="0"/>
        </a:xfrm>
        <a:prstGeom prst="line">
          <a:avLst/>
        </a:prstGeom>
        <a:solidFill>
          <a:schemeClr val="accent5">
            <a:hueOff val="1494813"/>
            <a:satOff val="418"/>
            <a:lumOff val="-7058"/>
            <a:alphaOff val="0"/>
          </a:schemeClr>
        </a:solidFill>
        <a:ln w="12700" cap="flat" cmpd="sng" algn="ctr">
          <a:solidFill>
            <a:schemeClr val="accent5">
              <a:hueOff val="1494813"/>
              <a:satOff val="418"/>
              <a:lumOff val="-70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73E367-A4E8-4723-8E5F-BAECD4C6FE2D}">
      <dsp:nvSpPr>
        <dsp:cNvPr id="0" name=""/>
        <dsp:cNvSpPr/>
      </dsp:nvSpPr>
      <dsp:spPr>
        <a:xfrm>
          <a:off x="0" y="2812356"/>
          <a:ext cx="9810750" cy="937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baseline="0"/>
            <a:t>The extension to file is not an extension to pay. If you have a balance due when you file 6 months later you will be charged interest and you may be subject to a penalty,</a:t>
          </a:r>
          <a:endParaRPr lang="en-US" sz="2000" kern="1200"/>
        </a:p>
      </dsp:txBody>
      <dsp:txXfrm>
        <a:off x="0" y="2812356"/>
        <a:ext cx="9810750" cy="937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FB55D-264B-4650-844E-A6E03466D758}">
      <dsp:nvSpPr>
        <dsp:cNvPr id="0" name=""/>
        <dsp:cNvSpPr/>
      </dsp:nvSpPr>
      <dsp:spPr>
        <a:xfrm>
          <a:off x="1228" y="234244"/>
          <a:ext cx="4312517" cy="27384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3F0E21-C713-4C69-B3E0-825FFA46A5EF}">
      <dsp:nvSpPr>
        <dsp:cNvPr id="0" name=""/>
        <dsp:cNvSpPr/>
      </dsp:nvSpPr>
      <dsp:spPr>
        <a:xfrm>
          <a:off x="480397" y="689454"/>
          <a:ext cx="4312517" cy="27384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defRPr cap="all"/>
          </a:pPr>
          <a:r>
            <a:rPr lang="en-US" sz="1500" kern="1200" baseline="0"/>
            <a:t>The penalty for filing late is 5% of the total tax assessed that was not paid when due. It is charged each month or part of a month the return is late, for up to 5 months. </a:t>
          </a:r>
          <a:endParaRPr lang="en-US" sz="1500" kern="1200"/>
        </a:p>
      </dsp:txBody>
      <dsp:txXfrm>
        <a:off x="560603" y="769660"/>
        <a:ext cx="4152105" cy="2578036"/>
      </dsp:txXfrm>
    </dsp:sp>
    <dsp:sp modelId="{E4E0CA51-AC33-4F1A-AEC3-B119BA326DCC}">
      <dsp:nvSpPr>
        <dsp:cNvPr id="0" name=""/>
        <dsp:cNvSpPr/>
      </dsp:nvSpPr>
      <dsp:spPr>
        <a:xfrm>
          <a:off x="5272083" y="234244"/>
          <a:ext cx="4312517" cy="27384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788DBC-292A-4B39-9D4F-F625DC6A3742}">
      <dsp:nvSpPr>
        <dsp:cNvPr id="0" name=""/>
        <dsp:cNvSpPr/>
      </dsp:nvSpPr>
      <dsp:spPr>
        <a:xfrm>
          <a:off x="5751251" y="689454"/>
          <a:ext cx="4312517" cy="27384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defRPr cap="all"/>
          </a:pPr>
          <a:r>
            <a:rPr lang="en-US" sz="1500" kern="1200" baseline="0"/>
            <a:t>The penalty for paying late is initially ½% of the unpaid tax shown on the return. It is charged each month or part of a month following the payment due date until the tax is paid. The penalty increases to 1% of the unpaid tax for any tax that is not paid within 10 days after we issue a notice of intent to levy. However, the total penalty cannot exceed 25%.</a:t>
          </a:r>
          <a:endParaRPr lang="en-US" sz="1500" kern="1200"/>
        </a:p>
      </dsp:txBody>
      <dsp:txXfrm>
        <a:off x="5831457" y="769660"/>
        <a:ext cx="4152105" cy="25780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DAADD-6FEE-4BF1-906A-8B039FAF7132}">
      <dsp:nvSpPr>
        <dsp:cNvPr id="0" name=""/>
        <dsp:cNvSpPr/>
      </dsp:nvSpPr>
      <dsp:spPr>
        <a:xfrm>
          <a:off x="1228" y="234244"/>
          <a:ext cx="4312517" cy="27384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01A1E-B9F5-4082-A670-D5FCE5267C0D}">
      <dsp:nvSpPr>
        <dsp:cNvPr id="0" name=""/>
        <dsp:cNvSpPr/>
      </dsp:nvSpPr>
      <dsp:spPr>
        <a:xfrm>
          <a:off x="480397" y="689454"/>
          <a:ext cx="4312517" cy="27384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Individuals, Estates, and Certain Trusts — If you expect to owe tax of $1,000 or more for the tax year, you must prepay the tax by having tax withheld or by making estimated tax payments.  The IRS charges a penalty when the total tax you pay during the year doesn’t meet the requirements of the law. </a:t>
          </a:r>
          <a:endParaRPr lang="en-US" sz="2000" kern="1200"/>
        </a:p>
      </dsp:txBody>
      <dsp:txXfrm>
        <a:off x="560603" y="769660"/>
        <a:ext cx="4152105" cy="2578036"/>
      </dsp:txXfrm>
    </dsp:sp>
    <dsp:sp modelId="{4632E5C7-0CEB-4ECC-AFC2-BFA0A0DB0DB9}">
      <dsp:nvSpPr>
        <dsp:cNvPr id="0" name=""/>
        <dsp:cNvSpPr/>
      </dsp:nvSpPr>
      <dsp:spPr>
        <a:xfrm>
          <a:off x="5272083" y="234244"/>
          <a:ext cx="4312517" cy="27384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CB8B11-B833-4E07-B2FC-9D550EF29505}">
      <dsp:nvSpPr>
        <dsp:cNvPr id="0" name=""/>
        <dsp:cNvSpPr/>
      </dsp:nvSpPr>
      <dsp:spPr>
        <a:xfrm>
          <a:off x="5751251" y="689454"/>
          <a:ext cx="4312517" cy="27384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The law requires you to pay at least 90% of the tax shown on your return for the current year or 100% of the tax shown on your return for the prior year, whichever is less. Otherwise, you must make estimated tax payments each quarter, that is generally 25% of the total amount you expect to owe for the year. </a:t>
          </a:r>
          <a:endParaRPr lang="en-US" sz="2000" kern="1200"/>
        </a:p>
      </dsp:txBody>
      <dsp:txXfrm>
        <a:off x="5831457" y="769660"/>
        <a:ext cx="4152105" cy="25780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F9413-EC27-45F2-B6CC-CBA4B6CA429E}">
      <dsp:nvSpPr>
        <dsp:cNvPr id="0" name=""/>
        <dsp:cNvSpPr/>
      </dsp:nvSpPr>
      <dsp:spPr>
        <a:xfrm>
          <a:off x="8554446" y="614410"/>
          <a:ext cx="777388" cy="777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93CD44-4719-4C6D-BDE6-63C5DE12CFA1}">
      <dsp:nvSpPr>
        <dsp:cNvPr id="0" name=""/>
        <dsp:cNvSpPr/>
      </dsp:nvSpPr>
      <dsp:spPr>
        <a:xfrm>
          <a:off x="7803444" y="1410172"/>
          <a:ext cx="2221110" cy="747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baseline="0" dirty="0"/>
            <a:t>Medical expenses – it depends</a:t>
          </a:r>
          <a:endParaRPr lang="en-US" sz="1400" kern="1200" dirty="0"/>
        </a:p>
      </dsp:txBody>
      <dsp:txXfrm>
        <a:off x="7803444" y="1410172"/>
        <a:ext cx="2221110" cy="747017"/>
      </dsp:txXfrm>
    </dsp:sp>
    <dsp:sp modelId="{5C0D9A1F-E5A3-44A6-BC91-FCAC7689AB55}">
      <dsp:nvSpPr>
        <dsp:cNvPr id="0" name=""/>
        <dsp:cNvSpPr/>
      </dsp:nvSpPr>
      <dsp:spPr>
        <a:xfrm>
          <a:off x="7237" y="2358224"/>
          <a:ext cx="2221110" cy="613872"/>
        </a:xfrm>
        <a:prstGeom prst="rect">
          <a:avLst/>
        </a:prstGeom>
        <a:noFill/>
        <a:ln>
          <a:noFill/>
        </a:ln>
        <a:effectLst/>
      </dsp:spPr>
      <dsp:style>
        <a:lnRef idx="0">
          <a:scrgbClr r="0" g="0" b="0"/>
        </a:lnRef>
        <a:fillRef idx="0">
          <a:scrgbClr r="0" g="0" b="0"/>
        </a:fillRef>
        <a:effectRef idx="0">
          <a:scrgbClr r="0" g="0" b="0"/>
        </a:effectRef>
        <a:fontRef idx="minor"/>
      </dsp:style>
    </dsp:sp>
    <dsp:sp modelId="{024BB81D-8A4F-41F0-B822-6493B64CAA3E}">
      <dsp:nvSpPr>
        <dsp:cNvPr id="0" name=""/>
        <dsp:cNvSpPr/>
      </dsp:nvSpPr>
      <dsp:spPr>
        <a:xfrm>
          <a:off x="697437" y="614410"/>
          <a:ext cx="777388" cy="777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B0153F-8821-4EAD-9379-79DDA2470837}">
      <dsp:nvSpPr>
        <dsp:cNvPr id="0" name=""/>
        <dsp:cNvSpPr/>
      </dsp:nvSpPr>
      <dsp:spPr>
        <a:xfrm>
          <a:off x="5328528" y="1488078"/>
          <a:ext cx="2221110" cy="747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baseline="0" dirty="0"/>
            <a:t>Church contributions – yes but it may not be advantages</a:t>
          </a:r>
          <a:endParaRPr lang="en-US" sz="1400" kern="1200" dirty="0"/>
        </a:p>
      </dsp:txBody>
      <dsp:txXfrm>
        <a:off x="5328528" y="1488078"/>
        <a:ext cx="2221110" cy="747017"/>
      </dsp:txXfrm>
    </dsp:sp>
    <dsp:sp modelId="{A18C060B-B256-489F-ADE3-C9EDDB334E5F}">
      <dsp:nvSpPr>
        <dsp:cNvPr id="0" name=""/>
        <dsp:cNvSpPr/>
      </dsp:nvSpPr>
      <dsp:spPr>
        <a:xfrm>
          <a:off x="2617041" y="2358224"/>
          <a:ext cx="2221110" cy="613872"/>
        </a:xfrm>
        <a:prstGeom prst="rect">
          <a:avLst/>
        </a:prstGeom>
        <a:noFill/>
        <a:ln>
          <a:noFill/>
        </a:ln>
        <a:effectLst/>
      </dsp:spPr>
      <dsp:style>
        <a:lnRef idx="0">
          <a:scrgbClr r="0" g="0" b="0"/>
        </a:lnRef>
        <a:fillRef idx="0">
          <a:scrgbClr r="0" g="0" b="0"/>
        </a:fillRef>
        <a:effectRef idx="0">
          <a:scrgbClr r="0" g="0" b="0"/>
        </a:effectRef>
        <a:fontRef idx="minor"/>
      </dsp:style>
    </dsp:sp>
    <dsp:sp modelId="{1EB3078A-A476-4829-90A5-34CD2ECE0DD0}">
      <dsp:nvSpPr>
        <dsp:cNvPr id="0" name=""/>
        <dsp:cNvSpPr/>
      </dsp:nvSpPr>
      <dsp:spPr>
        <a:xfrm>
          <a:off x="5871667" y="614410"/>
          <a:ext cx="777388" cy="7773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2CDB23-E201-4F4C-A035-6AF8341B5602}">
      <dsp:nvSpPr>
        <dsp:cNvPr id="0" name=""/>
        <dsp:cNvSpPr/>
      </dsp:nvSpPr>
      <dsp:spPr>
        <a:xfrm>
          <a:off x="141792" y="1409335"/>
          <a:ext cx="2221110" cy="747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baseline="0" dirty="0"/>
            <a:t>Medical expenses and charitable contributions are itemized deductions. If your total itemized deductions are less than your standard deduction, it’s a disadvantage </a:t>
          </a:r>
          <a:endParaRPr lang="en-US" sz="1400" kern="1200" dirty="0"/>
        </a:p>
      </dsp:txBody>
      <dsp:txXfrm>
        <a:off x="141792" y="1409335"/>
        <a:ext cx="2221110" cy="747017"/>
      </dsp:txXfrm>
    </dsp:sp>
    <dsp:sp modelId="{717FE31E-B834-41C8-B794-F560DF4736FB}">
      <dsp:nvSpPr>
        <dsp:cNvPr id="0" name=""/>
        <dsp:cNvSpPr/>
      </dsp:nvSpPr>
      <dsp:spPr>
        <a:xfrm>
          <a:off x="5226846" y="2358224"/>
          <a:ext cx="2221110" cy="613872"/>
        </a:xfrm>
        <a:prstGeom prst="rect">
          <a:avLst/>
        </a:prstGeom>
        <a:noFill/>
        <a:ln>
          <a:noFill/>
        </a:ln>
        <a:effectLst/>
      </dsp:spPr>
      <dsp:style>
        <a:lnRef idx="0">
          <a:scrgbClr r="0" g="0" b="0"/>
        </a:lnRef>
        <a:fillRef idx="0">
          <a:scrgbClr r="0" g="0" b="0"/>
        </a:fillRef>
        <a:effectRef idx="0">
          <a:scrgbClr r="0" g="0" b="0"/>
        </a:effectRef>
        <a:fontRef idx="minor"/>
      </dsp:style>
    </dsp:sp>
    <dsp:sp modelId="{538B05C1-BF63-4DFF-877E-A270FBF50869}">
      <dsp:nvSpPr>
        <dsp:cNvPr id="0" name=""/>
        <dsp:cNvSpPr/>
      </dsp:nvSpPr>
      <dsp:spPr>
        <a:xfrm>
          <a:off x="3286580" y="453852"/>
          <a:ext cx="777388" cy="7773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3ED535-3824-4176-A3F2-9BDA9802FD0D}">
      <dsp:nvSpPr>
        <dsp:cNvPr id="0" name=""/>
        <dsp:cNvSpPr/>
      </dsp:nvSpPr>
      <dsp:spPr>
        <a:xfrm>
          <a:off x="2697919" y="1399062"/>
          <a:ext cx="2207346" cy="524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baseline="0" dirty="0"/>
            <a:t>Itemized deductions include the following:</a:t>
          </a:r>
          <a:endParaRPr lang="en-US" sz="1400" kern="1200" dirty="0"/>
        </a:p>
      </dsp:txBody>
      <dsp:txXfrm>
        <a:off x="2697919" y="1399062"/>
        <a:ext cx="2207346" cy="524958"/>
      </dsp:txXfrm>
    </dsp:sp>
    <dsp:sp modelId="{8291C384-6B55-42CE-B95F-8852B5EA3D02}">
      <dsp:nvSpPr>
        <dsp:cNvPr id="0" name=""/>
        <dsp:cNvSpPr/>
      </dsp:nvSpPr>
      <dsp:spPr>
        <a:xfrm>
          <a:off x="2684141" y="1873310"/>
          <a:ext cx="2221110" cy="9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baseline="0" dirty="0"/>
            <a:t>medical expenses*</a:t>
          </a:r>
          <a:endParaRPr lang="en-US" sz="1400" b="1" kern="1200" dirty="0"/>
        </a:p>
        <a:p>
          <a:pPr marL="0" lvl="0" indent="0" algn="ctr" defTabSz="622300">
            <a:lnSpc>
              <a:spcPct val="90000"/>
            </a:lnSpc>
            <a:spcBef>
              <a:spcPct val="0"/>
            </a:spcBef>
            <a:spcAft>
              <a:spcPct val="35000"/>
            </a:spcAft>
            <a:buNone/>
          </a:pPr>
          <a:r>
            <a:rPr lang="en-US" sz="1400" b="1" kern="1200" baseline="0" dirty="0"/>
            <a:t>State and local taxes (including property/real estate taxes)*</a:t>
          </a:r>
          <a:endParaRPr lang="en-US" sz="1400" b="1" kern="1200" dirty="0"/>
        </a:p>
        <a:p>
          <a:pPr marL="0" lvl="0" indent="0" algn="ctr" defTabSz="622300">
            <a:lnSpc>
              <a:spcPct val="90000"/>
            </a:lnSpc>
            <a:spcBef>
              <a:spcPct val="0"/>
            </a:spcBef>
            <a:spcAft>
              <a:spcPct val="35000"/>
            </a:spcAft>
            <a:buNone/>
          </a:pPr>
          <a:r>
            <a:rPr lang="en-US" sz="1400" b="1" kern="1200" baseline="0" dirty="0"/>
            <a:t>Mortgage Interest</a:t>
          </a:r>
          <a:endParaRPr lang="en-US" sz="1400" b="1" kern="1200" dirty="0"/>
        </a:p>
        <a:p>
          <a:pPr marL="0" lvl="0" indent="0" algn="ctr" defTabSz="622300">
            <a:lnSpc>
              <a:spcPct val="90000"/>
            </a:lnSpc>
            <a:spcBef>
              <a:spcPct val="0"/>
            </a:spcBef>
            <a:spcAft>
              <a:spcPct val="35000"/>
            </a:spcAft>
            <a:buNone/>
          </a:pPr>
          <a:r>
            <a:rPr lang="en-US" sz="1400" b="1" kern="1200" baseline="0" dirty="0"/>
            <a:t>Charitable contributions</a:t>
          </a:r>
        </a:p>
        <a:p>
          <a:pPr marL="0" lvl="0" indent="0" algn="ctr" defTabSz="622300">
            <a:lnSpc>
              <a:spcPct val="90000"/>
            </a:lnSpc>
            <a:spcBef>
              <a:spcPct val="0"/>
            </a:spcBef>
            <a:spcAft>
              <a:spcPct val="35000"/>
            </a:spcAft>
            <a:buNone/>
          </a:pPr>
          <a:r>
            <a:rPr lang="en-US" sz="1400" b="1" kern="1200" baseline="0" dirty="0"/>
            <a:t>Gambling losses*</a:t>
          </a:r>
          <a:endParaRPr lang="en-US" sz="1400" b="1" kern="1200" dirty="0"/>
        </a:p>
        <a:p>
          <a:pPr marL="0" lvl="0" indent="0" algn="ctr" defTabSz="622300">
            <a:lnSpc>
              <a:spcPct val="90000"/>
            </a:lnSpc>
            <a:spcBef>
              <a:spcPct val="0"/>
            </a:spcBef>
            <a:spcAft>
              <a:spcPct val="35000"/>
            </a:spcAft>
            <a:buNone/>
          </a:pPr>
          <a:r>
            <a:rPr lang="en-US" sz="1400" b="1" kern="1200" baseline="0" dirty="0" err="1"/>
            <a:t>Misc</a:t>
          </a:r>
          <a:r>
            <a:rPr lang="en-US" sz="1400" b="1" kern="1200" baseline="0" dirty="0"/>
            <a:t>*</a:t>
          </a:r>
          <a:endParaRPr lang="en-US" sz="1400" b="1" kern="1200" dirty="0"/>
        </a:p>
      </dsp:txBody>
      <dsp:txXfrm>
        <a:off x="2684141" y="1873310"/>
        <a:ext cx="2221110" cy="9349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D70A0-3F59-480B-AC89-4480E6A31363}">
      <dsp:nvSpPr>
        <dsp:cNvPr id="0" name=""/>
        <dsp:cNvSpPr/>
      </dsp:nvSpPr>
      <dsp:spPr>
        <a:xfrm>
          <a:off x="526839" y="649"/>
          <a:ext cx="2816037" cy="168962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Some of your Social Security income may be taxable</a:t>
          </a:r>
        </a:p>
      </dsp:txBody>
      <dsp:txXfrm>
        <a:off x="526839" y="649"/>
        <a:ext cx="2816037" cy="1689622"/>
      </dsp:txXfrm>
    </dsp:sp>
    <dsp:sp modelId="{FF5D5C4C-02E8-4FDB-B2CB-909B3409C284}">
      <dsp:nvSpPr>
        <dsp:cNvPr id="0" name=""/>
        <dsp:cNvSpPr/>
      </dsp:nvSpPr>
      <dsp:spPr>
        <a:xfrm>
          <a:off x="3624480" y="649"/>
          <a:ext cx="2816037" cy="168962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1099R from your former employer (some of your pension may be taxable)</a:t>
          </a:r>
        </a:p>
      </dsp:txBody>
      <dsp:txXfrm>
        <a:off x="3624480" y="649"/>
        <a:ext cx="2816037" cy="1689622"/>
      </dsp:txXfrm>
    </dsp:sp>
    <dsp:sp modelId="{B6B9C5BA-BC9B-41A1-A335-20600139B51A}">
      <dsp:nvSpPr>
        <dsp:cNvPr id="0" name=""/>
        <dsp:cNvSpPr/>
      </dsp:nvSpPr>
      <dsp:spPr>
        <a:xfrm>
          <a:off x="6722121" y="649"/>
          <a:ext cx="2816037" cy="168962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1099R if you receive a distribution from a 401k, 403b, IRA (some of the distribution may be taxable)</a:t>
          </a:r>
        </a:p>
      </dsp:txBody>
      <dsp:txXfrm>
        <a:off x="6722121" y="649"/>
        <a:ext cx="2816037" cy="1689622"/>
      </dsp:txXfrm>
    </dsp:sp>
    <dsp:sp modelId="{D792B2A0-2B3E-4A42-ABDE-8A649E71F404}">
      <dsp:nvSpPr>
        <dsp:cNvPr id="0" name=""/>
        <dsp:cNvSpPr/>
      </dsp:nvSpPr>
      <dsp:spPr>
        <a:xfrm>
          <a:off x="526839" y="1971875"/>
          <a:ext cx="2816037" cy="168962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Most former employers and plan administrators will withhold income taxes. In many cases they don’t withhold enough (everyone’s tax situation is unique)</a:t>
          </a:r>
        </a:p>
      </dsp:txBody>
      <dsp:txXfrm>
        <a:off x="526839" y="1971875"/>
        <a:ext cx="2816037" cy="1689622"/>
      </dsp:txXfrm>
    </dsp:sp>
    <dsp:sp modelId="{115CC9D4-A42F-4627-ABB3-FC1A966959BF}">
      <dsp:nvSpPr>
        <dsp:cNvPr id="0" name=""/>
        <dsp:cNvSpPr/>
      </dsp:nvSpPr>
      <dsp:spPr>
        <a:xfrm>
          <a:off x="3624480" y="1971875"/>
          <a:ext cx="2816037" cy="168962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Penalty for early withdrawal from 401k, IRA, etc.</a:t>
          </a:r>
        </a:p>
      </dsp:txBody>
      <dsp:txXfrm>
        <a:off x="3624480" y="1971875"/>
        <a:ext cx="2816037" cy="1689622"/>
      </dsp:txXfrm>
    </dsp:sp>
    <dsp:sp modelId="{9C572A94-3D8D-4172-AE5B-C1CA6658CBA9}">
      <dsp:nvSpPr>
        <dsp:cNvPr id="0" name=""/>
        <dsp:cNvSpPr/>
      </dsp:nvSpPr>
      <dsp:spPr>
        <a:xfrm>
          <a:off x="6722121" y="1971875"/>
          <a:ext cx="2816037" cy="168962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Required Minimum Distributions (RMDs)*</a:t>
          </a:r>
        </a:p>
      </dsp:txBody>
      <dsp:txXfrm>
        <a:off x="6722121" y="1971875"/>
        <a:ext cx="2816037" cy="16896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D8054-2793-4BCF-BEB4-5286B58664E8}">
      <dsp:nvSpPr>
        <dsp:cNvPr id="0" name=""/>
        <dsp:cNvSpPr/>
      </dsp:nvSpPr>
      <dsp:spPr>
        <a:xfrm>
          <a:off x="526839" y="649"/>
          <a:ext cx="2816037" cy="16896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baseline="0" dirty="0"/>
            <a:t>1099 income – Uber, DoorDash, Small Business</a:t>
          </a:r>
          <a:endParaRPr lang="en-US" sz="3000" kern="1200" dirty="0"/>
        </a:p>
      </dsp:txBody>
      <dsp:txXfrm>
        <a:off x="526839" y="649"/>
        <a:ext cx="2816037" cy="1689622"/>
      </dsp:txXfrm>
    </dsp:sp>
    <dsp:sp modelId="{C5968B4B-4DCE-4749-9EE0-CCFEDA2EA424}">
      <dsp:nvSpPr>
        <dsp:cNvPr id="0" name=""/>
        <dsp:cNvSpPr/>
      </dsp:nvSpPr>
      <dsp:spPr>
        <a:xfrm>
          <a:off x="3624480" y="649"/>
          <a:ext cx="2816037" cy="1689622"/>
        </a:xfrm>
        <a:prstGeom prst="rect">
          <a:avLst/>
        </a:prstGeom>
        <a:solidFill>
          <a:schemeClr val="accent2">
            <a:hueOff val="602688"/>
            <a:satOff val="1252"/>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baseline="0" dirty="0"/>
            <a:t>Sale of Home</a:t>
          </a:r>
          <a:endParaRPr lang="en-US" sz="3000" kern="1200" dirty="0"/>
        </a:p>
      </dsp:txBody>
      <dsp:txXfrm>
        <a:off x="3624480" y="649"/>
        <a:ext cx="2816037" cy="1689622"/>
      </dsp:txXfrm>
    </dsp:sp>
    <dsp:sp modelId="{60600635-17C1-4DC3-A65D-303553018677}">
      <dsp:nvSpPr>
        <dsp:cNvPr id="0" name=""/>
        <dsp:cNvSpPr/>
      </dsp:nvSpPr>
      <dsp:spPr>
        <a:xfrm>
          <a:off x="6722121" y="649"/>
          <a:ext cx="2816037" cy="1689622"/>
        </a:xfrm>
        <a:prstGeom prst="rect">
          <a:avLst/>
        </a:prstGeom>
        <a:solidFill>
          <a:schemeClr val="accent2">
            <a:hueOff val="1205376"/>
            <a:satOff val="2504"/>
            <a:lumOff val="19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baseline="0"/>
            <a:t>Rental Property</a:t>
          </a:r>
          <a:endParaRPr lang="en-US" sz="3000" kern="1200"/>
        </a:p>
      </dsp:txBody>
      <dsp:txXfrm>
        <a:off x="6722121" y="649"/>
        <a:ext cx="2816037" cy="1689622"/>
      </dsp:txXfrm>
    </dsp:sp>
    <dsp:sp modelId="{B4F6B592-5425-4316-9963-98CF02ECE138}">
      <dsp:nvSpPr>
        <dsp:cNvPr id="0" name=""/>
        <dsp:cNvSpPr/>
      </dsp:nvSpPr>
      <dsp:spPr>
        <a:xfrm>
          <a:off x="526839" y="1971875"/>
          <a:ext cx="2816037" cy="1689622"/>
        </a:xfrm>
        <a:prstGeom prst="rect">
          <a:avLst/>
        </a:prstGeom>
        <a:solidFill>
          <a:schemeClr val="accent2">
            <a:hueOff val="1808064"/>
            <a:satOff val="3757"/>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baseline="0"/>
            <a:t>Sale of Stock</a:t>
          </a:r>
          <a:endParaRPr lang="en-US" sz="3000" kern="1200"/>
        </a:p>
      </dsp:txBody>
      <dsp:txXfrm>
        <a:off x="526839" y="1971875"/>
        <a:ext cx="2816037" cy="1689622"/>
      </dsp:txXfrm>
    </dsp:sp>
    <dsp:sp modelId="{4413B8FB-AAC6-4EDE-B23C-E015FE2C6990}">
      <dsp:nvSpPr>
        <dsp:cNvPr id="0" name=""/>
        <dsp:cNvSpPr/>
      </dsp:nvSpPr>
      <dsp:spPr>
        <a:xfrm>
          <a:off x="3624480" y="1971875"/>
          <a:ext cx="2816037" cy="1689622"/>
        </a:xfrm>
        <a:prstGeom prst="rect">
          <a:avLst/>
        </a:prstGeom>
        <a:solidFill>
          <a:schemeClr val="accent2">
            <a:hueOff val="2410752"/>
            <a:satOff val="5009"/>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baseline="0"/>
            <a:t>Inherited IRA’s</a:t>
          </a:r>
          <a:endParaRPr lang="en-US" sz="3000" kern="1200"/>
        </a:p>
      </dsp:txBody>
      <dsp:txXfrm>
        <a:off x="3624480" y="1971875"/>
        <a:ext cx="2816037" cy="1689622"/>
      </dsp:txXfrm>
    </dsp:sp>
    <dsp:sp modelId="{B14B46E0-CEB4-4257-89DD-96747453362E}">
      <dsp:nvSpPr>
        <dsp:cNvPr id="0" name=""/>
        <dsp:cNvSpPr/>
      </dsp:nvSpPr>
      <dsp:spPr>
        <a:xfrm>
          <a:off x="6722121" y="1971875"/>
          <a:ext cx="2816037" cy="1689622"/>
        </a:xfrm>
        <a:prstGeom prst="rect">
          <a:avLst/>
        </a:prstGeom>
        <a:solidFill>
          <a:schemeClr val="accent2">
            <a:hueOff val="3013440"/>
            <a:satOff val="6261"/>
            <a:lumOff val="49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baseline="0"/>
            <a:t>Cryptocurrency (Bitcoin)</a:t>
          </a:r>
          <a:endParaRPr lang="en-US" sz="3000" kern="1200"/>
        </a:p>
      </dsp:txBody>
      <dsp:txXfrm>
        <a:off x="6722121" y="1971875"/>
        <a:ext cx="2816037" cy="16896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4744A-8F8F-4156-826C-B679318CFD5C}">
      <dsp:nvSpPr>
        <dsp:cNvPr id="0" name=""/>
        <dsp:cNvSpPr/>
      </dsp:nvSpPr>
      <dsp:spPr>
        <a:xfrm>
          <a:off x="526839" y="649"/>
          <a:ext cx="2816037" cy="16896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baseline="0" dirty="0"/>
            <a:t>Good record keeping is imperative (income and expenses)</a:t>
          </a:r>
          <a:endParaRPr lang="en-US" sz="2600" kern="1200" dirty="0"/>
        </a:p>
      </dsp:txBody>
      <dsp:txXfrm>
        <a:off x="526839" y="649"/>
        <a:ext cx="2816037" cy="1689622"/>
      </dsp:txXfrm>
    </dsp:sp>
    <dsp:sp modelId="{12D6A69C-B3F2-48B6-8F08-D66821E2A06B}">
      <dsp:nvSpPr>
        <dsp:cNvPr id="0" name=""/>
        <dsp:cNvSpPr/>
      </dsp:nvSpPr>
      <dsp:spPr>
        <a:xfrm>
          <a:off x="3624480" y="649"/>
          <a:ext cx="2816037" cy="168962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baseline="0"/>
            <a:t>Quarterly estimated tax payments are recommended</a:t>
          </a:r>
          <a:endParaRPr lang="en-US" sz="2600" kern="1200"/>
        </a:p>
      </dsp:txBody>
      <dsp:txXfrm>
        <a:off x="3624480" y="649"/>
        <a:ext cx="2816037" cy="1689622"/>
      </dsp:txXfrm>
    </dsp:sp>
    <dsp:sp modelId="{BECE9EAF-08D2-48B7-84D2-6399E73A583E}">
      <dsp:nvSpPr>
        <dsp:cNvPr id="0" name=""/>
        <dsp:cNvSpPr/>
      </dsp:nvSpPr>
      <dsp:spPr>
        <a:xfrm>
          <a:off x="6722121" y="649"/>
          <a:ext cx="2816037" cy="16896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baseline="0" dirty="0"/>
            <a:t>Self employment tax required on profits*</a:t>
          </a:r>
          <a:endParaRPr lang="en-US" sz="2600" kern="1200" dirty="0"/>
        </a:p>
      </dsp:txBody>
      <dsp:txXfrm>
        <a:off x="6722121" y="649"/>
        <a:ext cx="2816037" cy="1689622"/>
      </dsp:txXfrm>
    </dsp:sp>
    <dsp:sp modelId="{7D63321C-EAD2-4B69-9026-3F8E9BE413E2}">
      <dsp:nvSpPr>
        <dsp:cNvPr id="0" name=""/>
        <dsp:cNvSpPr/>
      </dsp:nvSpPr>
      <dsp:spPr>
        <a:xfrm>
          <a:off x="6712856" y="1906351"/>
          <a:ext cx="2816037" cy="168962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Partnerships file form 1065 and K1</a:t>
          </a:r>
        </a:p>
      </dsp:txBody>
      <dsp:txXfrm>
        <a:off x="6712856" y="1906351"/>
        <a:ext cx="2816037" cy="1689622"/>
      </dsp:txXfrm>
    </dsp:sp>
    <dsp:sp modelId="{1F1D9EFA-ACF1-4A33-BD47-E90C235E1EFF}">
      <dsp:nvSpPr>
        <dsp:cNvPr id="0" name=""/>
        <dsp:cNvSpPr/>
      </dsp:nvSpPr>
      <dsp:spPr>
        <a:xfrm>
          <a:off x="542412" y="1954860"/>
          <a:ext cx="2816037" cy="168962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LLC and S Corporations file 1120S and form K1, K2…</a:t>
          </a:r>
        </a:p>
      </dsp:txBody>
      <dsp:txXfrm>
        <a:off x="542412" y="1954860"/>
        <a:ext cx="2816037" cy="1689622"/>
      </dsp:txXfrm>
    </dsp:sp>
    <dsp:sp modelId="{84D53C31-9578-4562-A032-04E9652F7418}">
      <dsp:nvSpPr>
        <dsp:cNvPr id="0" name=""/>
        <dsp:cNvSpPr/>
      </dsp:nvSpPr>
      <dsp:spPr>
        <a:xfrm>
          <a:off x="3638926" y="1921693"/>
          <a:ext cx="2816037" cy="16896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 single person LLC is not required to file form 1120s*</a:t>
          </a:r>
        </a:p>
      </dsp:txBody>
      <dsp:txXfrm>
        <a:off x="3638926" y="1921693"/>
        <a:ext cx="2816037" cy="16896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04B72-BA0D-466C-86F2-3193D2411570}">
      <dsp:nvSpPr>
        <dsp:cNvPr id="0" name=""/>
        <dsp:cNvSpPr/>
      </dsp:nvSpPr>
      <dsp:spPr>
        <a:xfrm>
          <a:off x="0" y="3460"/>
          <a:ext cx="9810750" cy="7370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EABFF8-628A-469D-AC4A-57E7C8B89A02}">
      <dsp:nvSpPr>
        <dsp:cNvPr id="0" name=""/>
        <dsp:cNvSpPr/>
      </dsp:nvSpPr>
      <dsp:spPr>
        <a:xfrm>
          <a:off x="222952" y="169292"/>
          <a:ext cx="405368" cy="4053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409FC8-C630-4078-844F-2D373A80E0B0}">
      <dsp:nvSpPr>
        <dsp:cNvPr id="0" name=""/>
        <dsp:cNvSpPr/>
      </dsp:nvSpPr>
      <dsp:spPr>
        <a:xfrm>
          <a:off x="851274" y="3460"/>
          <a:ext cx="8959475" cy="737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03" tIns="78003" rIns="78003" bIns="78003" numCol="1" spcCol="1270" anchor="ctr" anchorCtr="0">
          <a:noAutofit/>
        </a:bodyPr>
        <a:lstStyle/>
        <a:p>
          <a:pPr marL="0" lvl="0" indent="0" algn="l" defTabSz="711200">
            <a:lnSpc>
              <a:spcPct val="100000"/>
            </a:lnSpc>
            <a:spcBef>
              <a:spcPct val="0"/>
            </a:spcBef>
            <a:spcAft>
              <a:spcPct val="35000"/>
            </a:spcAft>
            <a:buNone/>
          </a:pPr>
          <a:r>
            <a:rPr lang="en-US" sz="1600" b="0" i="0" kern="1200" dirty="0"/>
            <a:t>Up to 50% of Social Security income is taxable for individuals with a total gross income including Social Security of at least $25,000 or couples filing jointly with a combined gross income of at least $32,000.</a:t>
          </a:r>
          <a:endParaRPr lang="en-US" sz="1600" kern="1200" dirty="0"/>
        </a:p>
      </dsp:txBody>
      <dsp:txXfrm>
        <a:off x="851274" y="3460"/>
        <a:ext cx="8959475" cy="737034"/>
      </dsp:txXfrm>
    </dsp:sp>
    <dsp:sp modelId="{E602AEC7-95BA-4CF0-96B4-8B2405024729}">
      <dsp:nvSpPr>
        <dsp:cNvPr id="0" name=""/>
        <dsp:cNvSpPr/>
      </dsp:nvSpPr>
      <dsp:spPr>
        <a:xfrm>
          <a:off x="0" y="924752"/>
          <a:ext cx="9810750" cy="73703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77A97B-211B-4C95-8BCB-120F37EE4A8A}">
      <dsp:nvSpPr>
        <dsp:cNvPr id="0" name=""/>
        <dsp:cNvSpPr/>
      </dsp:nvSpPr>
      <dsp:spPr>
        <a:xfrm>
          <a:off x="222952" y="1090585"/>
          <a:ext cx="405368" cy="4053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0699DA-FA22-43E1-BB24-B3873E244523}">
      <dsp:nvSpPr>
        <dsp:cNvPr id="0" name=""/>
        <dsp:cNvSpPr/>
      </dsp:nvSpPr>
      <dsp:spPr>
        <a:xfrm>
          <a:off x="851274" y="924752"/>
          <a:ext cx="8959475" cy="737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03" tIns="78003" rIns="78003" bIns="78003" numCol="1" spcCol="1270" anchor="ctr" anchorCtr="0">
          <a:noAutofit/>
        </a:bodyPr>
        <a:lstStyle/>
        <a:p>
          <a:pPr marL="0" lvl="0" indent="0" algn="l" defTabSz="711200">
            <a:lnSpc>
              <a:spcPct val="100000"/>
            </a:lnSpc>
            <a:spcBef>
              <a:spcPct val="0"/>
            </a:spcBef>
            <a:spcAft>
              <a:spcPct val="35000"/>
            </a:spcAft>
            <a:buNone/>
          </a:pPr>
          <a:r>
            <a:rPr lang="en-US" sz="1600" b="0" i="0" kern="1200" dirty="0"/>
            <a:t>Up to 85% of Social Security benefits are taxable for an individual with a combined gross income of at least $34,000 or a couple filing jointly with a combined gross income of at least $44,000.</a:t>
          </a:r>
          <a:endParaRPr lang="en-US" sz="1600" kern="1200" dirty="0"/>
        </a:p>
      </dsp:txBody>
      <dsp:txXfrm>
        <a:off x="851274" y="924752"/>
        <a:ext cx="8959475" cy="737034"/>
      </dsp:txXfrm>
    </dsp:sp>
    <dsp:sp modelId="{A39F6E17-0CE7-45EE-B785-ADA5A91DCEA5}">
      <dsp:nvSpPr>
        <dsp:cNvPr id="0" name=""/>
        <dsp:cNvSpPr/>
      </dsp:nvSpPr>
      <dsp:spPr>
        <a:xfrm>
          <a:off x="0" y="1846045"/>
          <a:ext cx="9810750" cy="73703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D6776E-4782-4B6F-A733-7CF22F32CBB6}">
      <dsp:nvSpPr>
        <dsp:cNvPr id="0" name=""/>
        <dsp:cNvSpPr/>
      </dsp:nvSpPr>
      <dsp:spPr>
        <a:xfrm>
          <a:off x="222952" y="2011878"/>
          <a:ext cx="405368" cy="4053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56B036-E767-4C92-8B16-21D99066D52E}">
      <dsp:nvSpPr>
        <dsp:cNvPr id="0" name=""/>
        <dsp:cNvSpPr/>
      </dsp:nvSpPr>
      <dsp:spPr>
        <a:xfrm>
          <a:off x="851274" y="1846045"/>
          <a:ext cx="8959475" cy="737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03" tIns="78003" rIns="78003" bIns="78003" numCol="1" spcCol="1270" anchor="ctr" anchorCtr="0">
          <a:noAutofit/>
        </a:bodyPr>
        <a:lstStyle/>
        <a:p>
          <a:pPr marL="0" lvl="0" indent="0" algn="l" defTabSz="711200">
            <a:lnSpc>
              <a:spcPct val="100000"/>
            </a:lnSpc>
            <a:spcBef>
              <a:spcPct val="0"/>
            </a:spcBef>
            <a:spcAft>
              <a:spcPct val="35000"/>
            </a:spcAft>
            <a:buNone/>
          </a:pPr>
          <a:r>
            <a:rPr lang="en-US" sz="1600" b="0" i="0" kern="1200" dirty="0"/>
            <a:t>Retirees with little income other than Social Security generally won’t be taxed on their benefits.2</a:t>
          </a:r>
          <a:endParaRPr lang="en-US" sz="1600" kern="1200" dirty="0"/>
        </a:p>
      </dsp:txBody>
      <dsp:txXfrm>
        <a:off x="851274" y="1846045"/>
        <a:ext cx="8959475" cy="737034"/>
      </dsp:txXfrm>
    </dsp:sp>
    <dsp:sp modelId="{8137C5A3-9E0A-4493-997D-E48ADA014221}">
      <dsp:nvSpPr>
        <dsp:cNvPr id="0" name=""/>
        <dsp:cNvSpPr/>
      </dsp:nvSpPr>
      <dsp:spPr>
        <a:xfrm>
          <a:off x="0" y="2767338"/>
          <a:ext cx="9810750" cy="73703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C3573D-07CA-4BF7-9BD0-97338DAB8027}">
      <dsp:nvSpPr>
        <dsp:cNvPr id="0" name=""/>
        <dsp:cNvSpPr/>
      </dsp:nvSpPr>
      <dsp:spPr>
        <a:xfrm>
          <a:off x="222952" y="2933170"/>
          <a:ext cx="405368" cy="405368"/>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E152AD-29B0-41DB-9E17-C30C3E26D2B4}">
      <dsp:nvSpPr>
        <dsp:cNvPr id="0" name=""/>
        <dsp:cNvSpPr/>
      </dsp:nvSpPr>
      <dsp:spPr>
        <a:xfrm>
          <a:off x="851274" y="2767338"/>
          <a:ext cx="8959475" cy="737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03" tIns="78003" rIns="78003" bIns="78003" numCol="1" spcCol="1270" anchor="ctr" anchorCtr="0">
          <a:noAutofit/>
        </a:bodyPr>
        <a:lstStyle/>
        <a:p>
          <a:pPr marL="0" lvl="0" indent="0" algn="l" defTabSz="711200">
            <a:lnSpc>
              <a:spcPct val="100000"/>
            </a:lnSpc>
            <a:spcBef>
              <a:spcPct val="0"/>
            </a:spcBef>
            <a:spcAft>
              <a:spcPct val="35000"/>
            </a:spcAft>
            <a:buNone/>
          </a:pPr>
          <a:r>
            <a:rPr lang="en-US" sz="1600" kern="1200" dirty="0"/>
            <a:t>Maryland does not tax Social Security</a:t>
          </a:r>
        </a:p>
      </dsp:txBody>
      <dsp:txXfrm>
        <a:off x="851274" y="2767338"/>
        <a:ext cx="8959475" cy="737034"/>
      </dsp:txXfrm>
    </dsp:sp>
    <dsp:sp modelId="{B8EA60E9-B5BC-4590-901D-A59DAA711F23}">
      <dsp:nvSpPr>
        <dsp:cNvPr id="0" name=""/>
        <dsp:cNvSpPr/>
      </dsp:nvSpPr>
      <dsp:spPr>
        <a:xfrm>
          <a:off x="0" y="3688630"/>
          <a:ext cx="9810750" cy="73703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BE8BE8-5CB7-4B8C-B29F-61D7B7AC7D21}">
      <dsp:nvSpPr>
        <dsp:cNvPr id="0" name=""/>
        <dsp:cNvSpPr/>
      </dsp:nvSpPr>
      <dsp:spPr>
        <a:xfrm>
          <a:off x="222952" y="3854463"/>
          <a:ext cx="405368" cy="405368"/>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50D256-F2D5-418F-A6FF-059EB7D53B02}">
      <dsp:nvSpPr>
        <dsp:cNvPr id="0" name=""/>
        <dsp:cNvSpPr/>
      </dsp:nvSpPr>
      <dsp:spPr>
        <a:xfrm>
          <a:off x="851274" y="3688630"/>
          <a:ext cx="8959475" cy="737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03" tIns="78003" rIns="78003" bIns="78003" numCol="1" spcCol="1270" anchor="ctr" anchorCtr="0">
          <a:noAutofit/>
        </a:bodyPr>
        <a:lstStyle/>
        <a:p>
          <a:pPr marL="0" lvl="0" indent="0" algn="l" defTabSz="711200">
            <a:lnSpc>
              <a:spcPct val="100000"/>
            </a:lnSpc>
            <a:spcBef>
              <a:spcPct val="0"/>
            </a:spcBef>
            <a:spcAft>
              <a:spcPct val="35000"/>
            </a:spcAft>
            <a:buNone/>
          </a:pPr>
          <a:r>
            <a:rPr lang="en-US" sz="1600" kern="1200" dirty="0"/>
            <a:t>Qualified Maryland taxpayers will receive a pension exclusion up to $34,300</a:t>
          </a:r>
        </a:p>
      </dsp:txBody>
      <dsp:txXfrm>
        <a:off x="851274" y="3688630"/>
        <a:ext cx="8959475" cy="7370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9T21:32:02.524"/>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August 16, 2023</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67102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August 16, 2023</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747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August 16, 2023</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259796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August 16, 2023</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56066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August 16, 2023</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10505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August 16, 2023</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3331928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August 16, 2023</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4657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August 16, 2023</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456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August 16, 2023</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64353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August 16, 2023</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415168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August 16, 2023</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562427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August 16, 2023</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5826677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5"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jmccauley2@gmail.com"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ing.com/ck/a?!&amp;&amp;p=005eec80e21410bdJmltdHM9MTY4OTcyNDgwMCZpZ3VpZD0yNGQ5ODhjNy01NDBkLTYxZjYtMDc2Yy04NjJhNTVkMzYwNDEmaW5zaWQ9NTY5Nw&amp;ptn=3&amp;hsh=3&amp;fclid=24d988c7-540d-61f6-076c-862a55d36041&amp;psq=sale+of+primary+residence+tax+exemption&amp;u=a1aHR0cHM6Ly93d3cuaW52ZXN0b3BlZGlhLmNvbS9hc2svYW5zd2Vycy8wNi9jYXBpdGFsZ2FpbmhvbWVzYWxlLmFzcA&amp;ntb=1" TargetMode="External"/><Relationship Id="rId7" Type="http://schemas.openxmlformats.org/officeDocument/2006/relationships/hyperlink" Target="https://www.thebalancemoney.com/the-internal-revenue-service-3193097" TargetMode="External"/><Relationship Id="rId2" Type="http://schemas.openxmlformats.org/officeDocument/2006/relationships/hyperlink" Target="https://www.bing.com/ck/a?!&amp;&amp;p=7893ca18d0e01eb7JmltdHM9MTY4OTcyNDgwMCZpZ3VpZD0yNGQ5ODhjNy01NDBkLTYxZjYtMDc2Yy04NjJhNTVkMzYwNDEmaW5zaWQ9NTY5Ng&amp;ptn=3&amp;hsh=3&amp;fclid=24d988c7-540d-61f6-076c-862a55d36041&amp;psq=sale+of+primary+residence+tax+exemption&amp;u=a1aHR0cHM6Ly93d3cuaW52ZXN0b3BlZGlhLmNvbS9hc2svYW5zd2Vycy8wNi9jYXBpdGFsZ2FpbmhvbWVzYWxlLmFzcA&amp;ntb=1" TargetMode="External"/><Relationship Id="rId1" Type="http://schemas.openxmlformats.org/officeDocument/2006/relationships/slideLayout" Target="../slideLayouts/slideLayout2.xml"/><Relationship Id="rId6" Type="http://schemas.openxmlformats.org/officeDocument/2006/relationships/hyperlink" Target="https://www.bing.com/ck/a?!&amp;&amp;p=4ccb1e496249954dJmltdHM9MTY4OTcyNDgwMCZpZ3VpZD0yNGQ5ODhjNy01NDBkLTYxZjYtMDc2Yy04NjJhNTVkMzYwNDEmaW5zaWQ9NTcwMA&amp;ptn=3&amp;hsh=3&amp;fclid=24d988c7-540d-61f6-076c-862a55d36041&amp;psq=sale+of+primary+residence+tax+exemption&amp;u=a1aHR0cHM6Ly93d3cudGhlYmFsYW5jZW1vbmV5LmNvbS90YXhlcy13aGVuLXNlbGxpbmctYS1ob3VzZS0zOTczOTkw&amp;ntb=1" TargetMode="External"/><Relationship Id="rId5" Type="http://schemas.openxmlformats.org/officeDocument/2006/relationships/hyperlink" Target="https://www.bing.com/ck/a?!&amp;&amp;p=1cf27a6f62501e97JmltdHM9MTY4OTcyNDgwMCZpZ3VpZD0yNGQ5ODhjNy01NDBkLTYxZjYtMDc2Yy04NjJhNTVkMzYwNDEmaW5zaWQ9NTY5OQ&amp;ptn=3&amp;hsh=3&amp;fclid=24d988c7-540d-61f6-076c-862a55d36041&amp;psq=sale+of+primary+residence+tax+exemption&amp;u=a1aHR0cHM6Ly93d3cudGhlYmFsYW5jZW1vbmV5LmNvbS90YXhlcy13aGVuLXNlbGxpbmctYS1ob3VzZS0zOTczOTkw&amp;ntb=1" TargetMode="External"/><Relationship Id="rId4" Type="http://schemas.openxmlformats.org/officeDocument/2006/relationships/hyperlink" Target="https://www.bing.com/ck/a?!&amp;&amp;p=70df54b072b5a65eJmltdHM9MTY4OTcyNDgwMCZpZ3VpZD0yNGQ5ODhjNy01NDBkLTYxZjYtMDc2Yy04NjJhNTVkMzYwNDEmaW5zaWQ9NTY5OA&amp;ptn=3&amp;hsh=3&amp;fclid=24d988c7-540d-61f6-076c-862a55d36041&amp;psq=sale+of+primary+residence+tax+exemption&amp;u=a1aHR0cHM6Ly93d3cudGhlYmFsYW5jZW1vbmV5LmNvbS90YXhlcy13aGVuLXNlbGxpbmctYS1ob3VzZS0zOTczOTkw&amp;ntb=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1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342306-C49E-412B-A56A-67DBDDD05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E81931-EC11-4433-BB7B-ED42BAA24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ed pencils inside a pencil holder which is on top of a wood table">
            <a:extLst>
              <a:ext uri="{FF2B5EF4-FFF2-40B4-BE49-F238E27FC236}">
                <a16:creationId xmlns:a16="http://schemas.microsoft.com/office/drawing/2014/main" id="{3600A71C-17BE-132D-AD97-CFAB2F948B15}"/>
              </a:ext>
            </a:extLst>
          </p:cNvPr>
          <p:cNvPicPr>
            <a:picLocks noChangeAspect="1"/>
          </p:cNvPicPr>
          <p:nvPr/>
        </p:nvPicPr>
        <p:blipFill rotWithShape="1">
          <a:blip r:embed="rId2"/>
          <a:srcRect t="15730"/>
          <a:stretch/>
        </p:blipFill>
        <p:spPr>
          <a:xfrm>
            <a:off x="-26187" y="-70474"/>
            <a:ext cx="12192000" cy="6857991"/>
          </a:xfrm>
          <a:custGeom>
            <a:avLst/>
            <a:gdLst/>
            <a:ahLst/>
            <a:cxnLst/>
            <a:rect l="l" t="t" r="r" b="b"/>
            <a:pathLst>
              <a:path w="12192000" h="6858001">
                <a:moveTo>
                  <a:pt x="424170" y="5138037"/>
                </a:moveTo>
                <a:cubicBezTo>
                  <a:pt x="420631" y="5139454"/>
                  <a:pt x="416160" y="5142711"/>
                  <a:pt x="409816" y="5148812"/>
                </a:cubicBezTo>
                <a:cubicBezTo>
                  <a:pt x="384513" y="5138857"/>
                  <a:pt x="376759" y="5150303"/>
                  <a:pt x="338986" y="5151800"/>
                </a:cubicBezTo>
                <a:cubicBezTo>
                  <a:pt x="325123" y="5143154"/>
                  <a:pt x="312164" y="5144939"/>
                  <a:pt x="298810" y="5149975"/>
                </a:cubicBezTo>
                <a:cubicBezTo>
                  <a:pt x="263615" y="5143861"/>
                  <a:pt x="229134" y="5149769"/>
                  <a:pt x="188339" y="5148846"/>
                </a:cubicBezTo>
                <a:cubicBezTo>
                  <a:pt x="146705" y="5135892"/>
                  <a:pt x="120710" y="5151713"/>
                  <a:pt x="77129" y="5150650"/>
                </a:cubicBezTo>
                <a:cubicBezTo>
                  <a:pt x="38418" y="5128290"/>
                  <a:pt x="43948" y="5173219"/>
                  <a:pt x="8098" y="5168295"/>
                </a:cubicBezTo>
                <a:lnTo>
                  <a:pt x="1" y="5165746"/>
                </a:lnTo>
                <a:lnTo>
                  <a:pt x="1" y="6858000"/>
                </a:lnTo>
                <a:lnTo>
                  <a:pt x="10232860" y="6858000"/>
                </a:lnTo>
                <a:lnTo>
                  <a:pt x="10220407" y="6835765"/>
                </a:lnTo>
                <a:cubicBezTo>
                  <a:pt x="10182003" y="6791243"/>
                  <a:pt x="10087600" y="6802565"/>
                  <a:pt x="10022026" y="6757762"/>
                </a:cubicBezTo>
                <a:cubicBezTo>
                  <a:pt x="9975094" y="6742036"/>
                  <a:pt x="9890498" y="6761609"/>
                  <a:pt x="9882203" y="6723651"/>
                </a:cubicBezTo>
                <a:cubicBezTo>
                  <a:pt x="9854598" y="6741435"/>
                  <a:pt x="9842217" y="6703212"/>
                  <a:pt x="9818566" y="6696063"/>
                </a:cubicBezTo>
                <a:cubicBezTo>
                  <a:pt x="9795728" y="6706492"/>
                  <a:pt x="9788960" y="6693053"/>
                  <a:pt x="9771904" y="6687476"/>
                </a:cubicBezTo>
                <a:cubicBezTo>
                  <a:pt x="9761819" y="6694575"/>
                  <a:pt x="9746945" y="6691639"/>
                  <a:pt x="9744274" y="6680895"/>
                </a:cubicBezTo>
                <a:cubicBezTo>
                  <a:pt x="9757100" y="6659288"/>
                  <a:pt x="9702280" y="6661999"/>
                  <a:pt x="9702272" y="6645623"/>
                </a:cubicBezTo>
                <a:cubicBezTo>
                  <a:pt x="9672878" y="6637308"/>
                  <a:pt x="9536850" y="6635434"/>
                  <a:pt x="9520815" y="6606549"/>
                </a:cubicBezTo>
                <a:cubicBezTo>
                  <a:pt x="9462694" y="6584419"/>
                  <a:pt x="9364629" y="6609780"/>
                  <a:pt x="9338854" y="6604752"/>
                </a:cubicBezTo>
                <a:cubicBezTo>
                  <a:pt x="9301826" y="6646470"/>
                  <a:pt x="9206253" y="6504340"/>
                  <a:pt x="9096712" y="6483405"/>
                </a:cubicBezTo>
                <a:cubicBezTo>
                  <a:pt x="9080776" y="6485371"/>
                  <a:pt x="9072854" y="6483990"/>
                  <a:pt x="9071445" y="6472839"/>
                </a:cubicBezTo>
                <a:cubicBezTo>
                  <a:pt x="9037733" y="6465416"/>
                  <a:pt x="9013244" y="6434113"/>
                  <a:pt x="8985766" y="6442932"/>
                </a:cubicBezTo>
                <a:cubicBezTo>
                  <a:pt x="8957782" y="6428350"/>
                  <a:pt x="8922645" y="6396528"/>
                  <a:pt x="8903538" y="6385345"/>
                </a:cubicBezTo>
                <a:lnTo>
                  <a:pt x="8874169" y="6368574"/>
                </a:lnTo>
                <a:lnTo>
                  <a:pt x="8861902" y="6365959"/>
                </a:lnTo>
                <a:lnTo>
                  <a:pt x="8853873" y="6369328"/>
                </a:lnTo>
                <a:lnTo>
                  <a:pt x="8834271" y="6361166"/>
                </a:lnTo>
                <a:cubicBezTo>
                  <a:pt x="8817275" y="6357159"/>
                  <a:pt x="8768811" y="6350946"/>
                  <a:pt x="8751898" y="6345286"/>
                </a:cubicBezTo>
                <a:cubicBezTo>
                  <a:pt x="8748776" y="6336482"/>
                  <a:pt x="8742014" y="6330840"/>
                  <a:pt x="8732794" y="6327212"/>
                </a:cubicBezTo>
                <a:lnTo>
                  <a:pt x="8711457" y="6323423"/>
                </a:lnTo>
                <a:lnTo>
                  <a:pt x="8698945" y="6311035"/>
                </a:lnTo>
                <a:cubicBezTo>
                  <a:pt x="8693307" y="6308234"/>
                  <a:pt x="8686288" y="6307695"/>
                  <a:pt x="8676966" y="6311045"/>
                </a:cubicBezTo>
                <a:cubicBezTo>
                  <a:pt x="8659160" y="6306470"/>
                  <a:pt x="8609036" y="6288869"/>
                  <a:pt x="8592109" y="6283578"/>
                </a:cubicBezTo>
                <a:lnTo>
                  <a:pt x="8575406" y="6279301"/>
                </a:lnTo>
                <a:lnTo>
                  <a:pt x="8567743" y="6271333"/>
                </a:lnTo>
                <a:cubicBezTo>
                  <a:pt x="8560971" y="6265479"/>
                  <a:pt x="8553359" y="6261637"/>
                  <a:pt x="8544105" y="6262067"/>
                </a:cubicBezTo>
                <a:lnTo>
                  <a:pt x="8534981" y="6264544"/>
                </a:lnTo>
                <a:cubicBezTo>
                  <a:pt x="8534770" y="6263238"/>
                  <a:pt x="8534558" y="6261934"/>
                  <a:pt x="8534347" y="6260628"/>
                </a:cubicBezTo>
                <a:cubicBezTo>
                  <a:pt x="8534165" y="6254552"/>
                  <a:pt x="8531548" y="6248727"/>
                  <a:pt x="8502329" y="6245007"/>
                </a:cubicBezTo>
                <a:cubicBezTo>
                  <a:pt x="8484064" y="6230757"/>
                  <a:pt x="8460296" y="6219075"/>
                  <a:pt x="8433327" y="6211089"/>
                </a:cubicBezTo>
                <a:cubicBezTo>
                  <a:pt x="8427709" y="6216009"/>
                  <a:pt x="8420390" y="6205541"/>
                  <a:pt x="8415974" y="6202794"/>
                </a:cubicBezTo>
                <a:cubicBezTo>
                  <a:pt x="8414286" y="6206457"/>
                  <a:pt x="8402161" y="6205639"/>
                  <a:pt x="8399490" y="6201686"/>
                </a:cubicBezTo>
                <a:cubicBezTo>
                  <a:pt x="8320765" y="6169327"/>
                  <a:pt x="8353074" y="6214472"/>
                  <a:pt x="8311484" y="6182351"/>
                </a:cubicBezTo>
                <a:cubicBezTo>
                  <a:pt x="8303469" y="6179348"/>
                  <a:pt x="8296282" y="6179741"/>
                  <a:pt x="8289612" y="6181576"/>
                </a:cubicBezTo>
                <a:lnTo>
                  <a:pt x="8279273" y="6185905"/>
                </a:lnTo>
                <a:lnTo>
                  <a:pt x="8247464" y="6169167"/>
                </a:lnTo>
                <a:cubicBezTo>
                  <a:pt x="8231409" y="6162506"/>
                  <a:pt x="8214145" y="6156986"/>
                  <a:pt x="8196077" y="6152768"/>
                </a:cubicBezTo>
                <a:cubicBezTo>
                  <a:pt x="8190058" y="6159824"/>
                  <a:pt x="8178350" y="6146423"/>
                  <a:pt x="8172107" y="6143116"/>
                </a:cubicBezTo>
                <a:cubicBezTo>
                  <a:pt x="8170795" y="6148161"/>
                  <a:pt x="8155185" y="6148083"/>
                  <a:pt x="8150882" y="6143014"/>
                </a:cubicBezTo>
                <a:cubicBezTo>
                  <a:pt x="8043325" y="6106278"/>
                  <a:pt x="8094757" y="6164012"/>
                  <a:pt x="8034498" y="6124492"/>
                </a:cubicBezTo>
                <a:cubicBezTo>
                  <a:pt x="8023614" y="6121142"/>
                  <a:pt x="8014563" y="6122270"/>
                  <a:pt x="8006497" y="6125284"/>
                </a:cubicBezTo>
                <a:lnTo>
                  <a:pt x="7991273" y="6133623"/>
                </a:lnTo>
                <a:lnTo>
                  <a:pt x="7982265" y="6128245"/>
                </a:lnTo>
                <a:cubicBezTo>
                  <a:pt x="7944891" y="6121713"/>
                  <a:pt x="7931226" y="6130583"/>
                  <a:pt x="7912085" y="6116164"/>
                </a:cubicBezTo>
                <a:cubicBezTo>
                  <a:pt x="7878698" y="6108552"/>
                  <a:pt x="7840370" y="6103928"/>
                  <a:pt x="7810187" y="6096690"/>
                </a:cubicBezTo>
                <a:cubicBezTo>
                  <a:pt x="7796246" y="6076752"/>
                  <a:pt x="7753799" y="6081964"/>
                  <a:pt x="7730989" y="6072734"/>
                </a:cubicBezTo>
                <a:cubicBezTo>
                  <a:pt x="7721214" y="6064442"/>
                  <a:pt x="7713300" y="6061979"/>
                  <a:pt x="7700459" y="6067006"/>
                </a:cubicBezTo>
                <a:cubicBezTo>
                  <a:pt x="7655845" y="6027129"/>
                  <a:pt x="7669185" y="6060343"/>
                  <a:pt x="7623221" y="6040209"/>
                </a:cubicBezTo>
                <a:cubicBezTo>
                  <a:pt x="7584174" y="6020582"/>
                  <a:pt x="7538418" y="6004445"/>
                  <a:pt x="7505047" y="5967561"/>
                </a:cubicBezTo>
                <a:cubicBezTo>
                  <a:pt x="7499654" y="5957788"/>
                  <a:pt x="7482081" y="5951500"/>
                  <a:pt x="7465796" y="5953517"/>
                </a:cubicBezTo>
                <a:cubicBezTo>
                  <a:pt x="7462992" y="5953864"/>
                  <a:pt x="7460335" y="5954450"/>
                  <a:pt x="7457905" y="5955255"/>
                </a:cubicBezTo>
                <a:cubicBezTo>
                  <a:pt x="7438909" y="5929939"/>
                  <a:pt x="7419483" y="5937312"/>
                  <a:pt x="7412223" y="5921118"/>
                </a:cubicBezTo>
                <a:cubicBezTo>
                  <a:pt x="7372805" y="5907834"/>
                  <a:pt x="7334821" y="5915363"/>
                  <a:pt x="7327761" y="5901038"/>
                </a:cubicBezTo>
                <a:cubicBezTo>
                  <a:pt x="7306340" y="5897895"/>
                  <a:pt x="7272477" y="5906823"/>
                  <a:pt x="7261184" y="5890673"/>
                </a:cubicBezTo>
                <a:cubicBezTo>
                  <a:pt x="7255248" y="5901086"/>
                  <a:pt x="7239803" y="5877939"/>
                  <a:pt x="7225085" y="5882795"/>
                </a:cubicBezTo>
                <a:cubicBezTo>
                  <a:pt x="7214264" y="5887405"/>
                  <a:pt x="7207054" y="5881458"/>
                  <a:pt x="7197451" y="5879354"/>
                </a:cubicBezTo>
                <a:cubicBezTo>
                  <a:pt x="7183450" y="5882063"/>
                  <a:pt x="7143816" y="5866354"/>
                  <a:pt x="7134462" y="5858264"/>
                </a:cubicBezTo>
                <a:cubicBezTo>
                  <a:pt x="7113779" y="5832126"/>
                  <a:pt x="7050656" y="5838460"/>
                  <a:pt x="7033126" y="5818152"/>
                </a:cubicBezTo>
                <a:cubicBezTo>
                  <a:pt x="7025879" y="5814394"/>
                  <a:pt x="7018444" y="5812123"/>
                  <a:pt x="7010931" y="5810784"/>
                </a:cubicBezTo>
                <a:lnTo>
                  <a:pt x="6965772" y="5809570"/>
                </a:lnTo>
                <a:cubicBezTo>
                  <a:pt x="6958379" y="5809773"/>
                  <a:pt x="6951122" y="5809811"/>
                  <a:pt x="6944112" y="5809138"/>
                </a:cubicBezTo>
                <a:cubicBezTo>
                  <a:pt x="6958919" y="5787231"/>
                  <a:pt x="6886934" y="5799790"/>
                  <a:pt x="6910662" y="5784032"/>
                </a:cubicBezTo>
                <a:cubicBezTo>
                  <a:pt x="6874725" y="5776519"/>
                  <a:pt x="6864413" y="5762624"/>
                  <a:pt x="6827210" y="5751855"/>
                </a:cubicBezTo>
                <a:lnTo>
                  <a:pt x="6687442" y="5719421"/>
                </a:lnTo>
                <a:cubicBezTo>
                  <a:pt x="6635980" y="5699070"/>
                  <a:pt x="6610828" y="5697607"/>
                  <a:pt x="6564352" y="5686060"/>
                </a:cubicBezTo>
                <a:cubicBezTo>
                  <a:pt x="6528033" y="5637185"/>
                  <a:pt x="6494010" y="5648754"/>
                  <a:pt x="6467880" y="5616169"/>
                </a:cubicBezTo>
                <a:cubicBezTo>
                  <a:pt x="6416367" y="5601837"/>
                  <a:pt x="6419822" y="5586932"/>
                  <a:pt x="6362159" y="5586807"/>
                </a:cubicBezTo>
                <a:lnTo>
                  <a:pt x="6310657" y="5553477"/>
                </a:lnTo>
                <a:cubicBezTo>
                  <a:pt x="6299083" y="5546856"/>
                  <a:pt x="6295885" y="5548752"/>
                  <a:pt x="6292713" y="5547078"/>
                </a:cubicBezTo>
                <a:lnTo>
                  <a:pt x="6291623" y="5543429"/>
                </a:lnTo>
                <a:lnTo>
                  <a:pt x="6281704" y="5538282"/>
                </a:lnTo>
                <a:lnTo>
                  <a:pt x="6264107" y="5526263"/>
                </a:lnTo>
                <a:lnTo>
                  <a:pt x="6258989" y="5525777"/>
                </a:lnTo>
                <a:lnTo>
                  <a:pt x="6229603" y="5510395"/>
                </a:lnTo>
                <a:lnTo>
                  <a:pt x="6228332" y="5511020"/>
                </a:lnTo>
                <a:cubicBezTo>
                  <a:pt x="6224808" y="5512072"/>
                  <a:pt x="6220944" y="5512187"/>
                  <a:pt x="6216260" y="5510345"/>
                </a:cubicBezTo>
                <a:cubicBezTo>
                  <a:pt x="6210740" y="5525445"/>
                  <a:pt x="6208492" y="5513908"/>
                  <a:pt x="6195167" y="5507142"/>
                </a:cubicBezTo>
                <a:cubicBezTo>
                  <a:pt x="6176634" y="5504447"/>
                  <a:pt x="6121193" y="5496797"/>
                  <a:pt x="6105064" y="5494176"/>
                </a:cubicBezTo>
                <a:lnTo>
                  <a:pt x="6098392" y="5491417"/>
                </a:lnTo>
                <a:lnTo>
                  <a:pt x="6098057" y="5491548"/>
                </a:lnTo>
                <a:cubicBezTo>
                  <a:pt x="6096177" y="5491345"/>
                  <a:pt x="6093821" y="5490586"/>
                  <a:pt x="6090617" y="5489007"/>
                </a:cubicBezTo>
                <a:lnTo>
                  <a:pt x="6086227" y="5486388"/>
                </a:lnTo>
                <a:lnTo>
                  <a:pt x="6073282" y="5481036"/>
                </a:lnTo>
                <a:lnTo>
                  <a:pt x="6067488" y="5480426"/>
                </a:lnTo>
                <a:cubicBezTo>
                  <a:pt x="6040063" y="5480093"/>
                  <a:pt x="5951728" y="5481604"/>
                  <a:pt x="5908730" y="5479037"/>
                </a:cubicBezTo>
                <a:cubicBezTo>
                  <a:pt x="5872265" y="5473380"/>
                  <a:pt x="5839094" y="5474990"/>
                  <a:pt x="5809501" y="5465027"/>
                </a:cubicBezTo>
                <a:cubicBezTo>
                  <a:pt x="5795691" y="5468278"/>
                  <a:pt x="5783378" y="5468468"/>
                  <a:pt x="5773910" y="5458581"/>
                </a:cubicBezTo>
                <a:cubicBezTo>
                  <a:pt x="5739320" y="5455590"/>
                  <a:pt x="5728309" y="5465623"/>
                  <a:pt x="5708984" y="5453146"/>
                </a:cubicBezTo>
                <a:cubicBezTo>
                  <a:pt x="5685394" y="5468413"/>
                  <a:pt x="5685992" y="5461186"/>
                  <a:pt x="5678327" y="5454412"/>
                </a:cubicBezTo>
                <a:lnTo>
                  <a:pt x="5677140" y="5453823"/>
                </a:lnTo>
                <a:lnTo>
                  <a:pt x="5673887" y="5456023"/>
                </a:lnTo>
                <a:lnTo>
                  <a:pt x="5668198" y="5456346"/>
                </a:lnTo>
                <a:lnTo>
                  <a:pt x="5653664" y="5453106"/>
                </a:lnTo>
                <a:lnTo>
                  <a:pt x="5648366" y="5451209"/>
                </a:lnTo>
                <a:cubicBezTo>
                  <a:pt x="5644655" y="5450154"/>
                  <a:pt x="5642109" y="5449779"/>
                  <a:pt x="5640260" y="5449878"/>
                </a:cubicBezTo>
                <a:lnTo>
                  <a:pt x="5640006" y="5450061"/>
                </a:lnTo>
                <a:lnTo>
                  <a:pt x="5632515" y="5448391"/>
                </a:lnTo>
                <a:cubicBezTo>
                  <a:pt x="5619998" y="5445077"/>
                  <a:pt x="5607933" y="5441385"/>
                  <a:pt x="5596539" y="5437486"/>
                </a:cubicBezTo>
                <a:cubicBezTo>
                  <a:pt x="5583544" y="5447920"/>
                  <a:pt x="5543214" y="5426318"/>
                  <a:pt x="5542416" y="5449938"/>
                </a:cubicBezTo>
                <a:cubicBezTo>
                  <a:pt x="5526882" y="5445355"/>
                  <a:pt x="5519529" y="5434267"/>
                  <a:pt x="5521246" y="5450133"/>
                </a:cubicBezTo>
                <a:cubicBezTo>
                  <a:pt x="5516029" y="5449054"/>
                  <a:pt x="5512471" y="5449786"/>
                  <a:pt x="5509658" y="5451392"/>
                </a:cubicBezTo>
                <a:lnTo>
                  <a:pt x="5508753" y="5452216"/>
                </a:lnTo>
                <a:lnTo>
                  <a:pt x="5469291" y="5441993"/>
                </a:lnTo>
                <a:lnTo>
                  <a:pt x="5447375" y="5432879"/>
                </a:lnTo>
                <a:lnTo>
                  <a:pt x="5435760" y="5429360"/>
                </a:lnTo>
                <a:lnTo>
                  <a:pt x="5433081" y="5425914"/>
                </a:lnTo>
                <a:cubicBezTo>
                  <a:pt x="5429853" y="5423556"/>
                  <a:pt x="5424794" y="5421926"/>
                  <a:pt x="5415630" y="5421963"/>
                </a:cubicBezTo>
                <a:lnTo>
                  <a:pt x="5413399" y="5422434"/>
                </a:lnTo>
                <a:lnTo>
                  <a:pt x="5399853" y="5415736"/>
                </a:lnTo>
                <a:cubicBezTo>
                  <a:pt x="5395637" y="5412982"/>
                  <a:pt x="5392091" y="5409780"/>
                  <a:pt x="5389520" y="5405967"/>
                </a:cubicBezTo>
                <a:cubicBezTo>
                  <a:pt x="5335580" y="5415065"/>
                  <a:pt x="5292600" y="5391357"/>
                  <a:pt x="5237937" y="5385377"/>
                </a:cubicBezTo>
                <a:cubicBezTo>
                  <a:pt x="5207993" y="5376752"/>
                  <a:pt x="5126456" y="5381084"/>
                  <a:pt x="5119496" y="5352643"/>
                </a:cubicBezTo>
                <a:cubicBezTo>
                  <a:pt x="5080107" y="5344358"/>
                  <a:pt x="5054089" y="5342197"/>
                  <a:pt x="5001601" y="5335667"/>
                </a:cubicBezTo>
                <a:cubicBezTo>
                  <a:pt x="4950440" y="5305462"/>
                  <a:pt x="4862311" y="5312335"/>
                  <a:pt x="4801046" y="5292281"/>
                </a:cubicBezTo>
                <a:cubicBezTo>
                  <a:pt x="4760767" y="5309390"/>
                  <a:pt x="4784753" y="5291346"/>
                  <a:pt x="4747748" y="5289636"/>
                </a:cubicBezTo>
                <a:cubicBezTo>
                  <a:pt x="4762748" y="5270206"/>
                  <a:pt x="4701198" y="5294183"/>
                  <a:pt x="4705062" y="5270079"/>
                </a:cubicBezTo>
                <a:cubicBezTo>
                  <a:pt x="4698206" y="5270532"/>
                  <a:pt x="4691442" y="5271728"/>
                  <a:pt x="4684625" y="5273113"/>
                </a:cubicBezTo>
                <a:lnTo>
                  <a:pt x="4681053" y="5273825"/>
                </a:lnTo>
                <a:lnTo>
                  <a:pt x="4667771" y="5272561"/>
                </a:lnTo>
                <a:lnTo>
                  <a:pt x="4662767" y="5277347"/>
                </a:lnTo>
                <a:lnTo>
                  <a:pt x="4641874" y="5279132"/>
                </a:lnTo>
                <a:cubicBezTo>
                  <a:pt x="4634243" y="5279004"/>
                  <a:pt x="4626260" y="5277939"/>
                  <a:pt x="4617779" y="5275371"/>
                </a:cubicBezTo>
                <a:cubicBezTo>
                  <a:pt x="4598555" y="5262359"/>
                  <a:pt x="4562195" y="5268321"/>
                  <a:pt x="4532041" y="5262571"/>
                </a:cubicBezTo>
                <a:lnTo>
                  <a:pt x="4518829" y="5257331"/>
                </a:lnTo>
                <a:lnTo>
                  <a:pt x="4472184" y="5254623"/>
                </a:lnTo>
                <a:cubicBezTo>
                  <a:pt x="4459012" y="5253412"/>
                  <a:pt x="4445463" y="5251669"/>
                  <a:pt x="4431409" y="5248968"/>
                </a:cubicBezTo>
                <a:lnTo>
                  <a:pt x="4405730" y="5242275"/>
                </a:lnTo>
                <a:lnTo>
                  <a:pt x="4398381" y="5243052"/>
                </a:lnTo>
                <a:cubicBezTo>
                  <a:pt x="4386449" y="5240842"/>
                  <a:pt x="4372252" y="5231428"/>
                  <a:pt x="4371649" y="5239888"/>
                </a:cubicBezTo>
                <a:lnTo>
                  <a:pt x="4358886" y="5234795"/>
                </a:lnTo>
                <a:lnTo>
                  <a:pt x="4343991" y="5239146"/>
                </a:lnTo>
                <a:cubicBezTo>
                  <a:pt x="4342160" y="5240427"/>
                  <a:pt x="4340669" y="5241867"/>
                  <a:pt x="4339562" y="5243414"/>
                </a:cubicBezTo>
                <a:lnTo>
                  <a:pt x="4321286" y="5238121"/>
                </a:lnTo>
                <a:lnTo>
                  <a:pt x="4304714" y="5240253"/>
                </a:lnTo>
                <a:lnTo>
                  <a:pt x="4292026" y="5234939"/>
                </a:lnTo>
                <a:lnTo>
                  <a:pt x="4286278" y="5234703"/>
                </a:lnTo>
                <a:lnTo>
                  <a:pt x="4271843" y="5234718"/>
                </a:lnTo>
                <a:cubicBezTo>
                  <a:pt x="4264335" y="5235163"/>
                  <a:pt x="4255896" y="5235803"/>
                  <a:pt x="4246654" y="5235901"/>
                </a:cubicBezTo>
                <a:lnTo>
                  <a:pt x="4239016" y="5235376"/>
                </a:lnTo>
                <a:lnTo>
                  <a:pt x="4220827" y="5240574"/>
                </a:lnTo>
                <a:cubicBezTo>
                  <a:pt x="4207542" y="5244578"/>
                  <a:pt x="4197250" y="5247055"/>
                  <a:pt x="4187718" y="5242092"/>
                </a:cubicBezTo>
                <a:cubicBezTo>
                  <a:pt x="4168223" y="5246878"/>
                  <a:pt x="4150621" y="5266466"/>
                  <a:pt x="4126557" y="5256449"/>
                </a:cubicBezTo>
                <a:cubicBezTo>
                  <a:pt x="4131887" y="5267539"/>
                  <a:pt x="4097973" y="5252921"/>
                  <a:pt x="4091247" y="5262278"/>
                </a:cubicBezTo>
                <a:cubicBezTo>
                  <a:pt x="4087295" y="5270061"/>
                  <a:pt x="4076085" y="5267439"/>
                  <a:pt x="4066683" y="5268982"/>
                </a:cubicBezTo>
                <a:cubicBezTo>
                  <a:pt x="4058472" y="5276231"/>
                  <a:pt x="4012988" y="5276524"/>
                  <a:pt x="3998089" y="5272801"/>
                </a:cubicBezTo>
                <a:cubicBezTo>
                  <a:pt x="3957293" y="5257428"/>
                  <a:pt x="3914679" y="5285025"/>
                  <a:pt x="3881853" y="5273593"/>
                </a:cubicBezTo>
                <a:cubicBezTo>
                  <a:pt x="3872698" y="5272881"/>
                  <a:pt x="3864806" y="5273518"/>
                  <a:pt x="3857744" y="5274992"/>
                </a:cubicBezTo>
                <a:lnTo>
                  <a:pt x="3839551" y="5281090"/>
                </a:lnTo>
                <a:lnTo>
                  <a:pt x="3837537" y="5286771"/>
                </a:lnTo>
                <a:lnTo>
                  <a:pt x="3824683" y="5288326"/>
                </a:lnTo>
                <a:lnTo>
                  <a:pt x="3821794" y="5289763"/>
                </a:lnTo>
                <a:cubicBezTo>
                  <a:pt x="3816288" y="5292529"/>
                  <a:pt x="3810733" y="5295104"/>
                  <a:pt x="3804690" y="5296977"/>
                </a:cubicBezTo>
                <a:cubicBezTo>
                  <a:pt x="3795266" y="5272832"/>
                  <a:pt x="3751743" y="5308922"/>
                  <a:pt x="3755041" y="5286973"/>
                </a:cubicBezTo>
                <a:cubicBezTo>
                  <a:pt x="3720203" y="5293060"/>
                  <a:pt x="3732482" y="5270571"/>
                  <a:pt x="3704762" y="5295563"/>
                </a:cubicBezTo>
                <a:cubicBezTo>
                  <a:pt x="3637817" y="5288966"/>
                  <a:pt x="3560727" y="5314057"/>
                  <a:pt x="3497584" y="5295519"/>
                </a:cubicBezTo>
                <a:cubicBezTo>
                  <a:pt x="3511130" y="5304942"/>
                  <a:pt x="3477973" y="5318025"/>
                  <a:pt x="3458496" y="5316179"/>
                </a:cubicBezTo>
                <a:cubicBezTo>
                  <a:pt x="3417933" y="5316399"/>
                  <a:pt x="3316199" y="5298099"/>
                  <a:pt x="3254204" y="5296839"/>
                </a:cubicBezTo>
                <a:cubicBezTo>
                  <a:pt x="3200880" y="5302485"/>
                  <a:pt x="3229929" y="5295584"/>
                  <a:pt x="3185377" y="5315679"/>
                </a:cubicBezTo>
                <a:cubicBezTo>
                  <a:pt x="3180970" y="5312524"/>
                  <a:pt x="3144223" y="5310167"/>
                  <a:pt x="3138878" y="5308383"/>
                </a:cubicBezTo>
                <a:lnTo>
                  <a:pt x="3101673" y="5301204"/>
                </a:lnTo>
                <a:lnTo>
                  <a:pt x="3071638" y="5298594"/>
                </a:lnTo>
                <a:cubicBezTo>
                  <a:pt x="3063259" y="5300547"/>
                  <a:pt x="3057747" y="5300029"/>
                  <a:pt x="3053518" y="5298419"/>
                </a:cubicBezTo>
                <a:lnTo>
                  <a:pt x="3049209" y="5295645"/>
                </a:lnTo>
                <a:lnTo>
                  <a:pt x="3011678" y="5290430"/>
                </a:lnTo>
                <a:lnTo>
                  <a:pt x="3007273" y="5291804"/>
                </a:lnTo>
                <a:lnTo>
                  <a:pt x="2969616" y="5289775"/>
                </a:lnTo>
                <a:cubicBezTo>
                  <a:pt x="2967901" y="5291919"/>
                  <a:pt x="2965033" y="5293372"/>
                  <a:pt x="2959671" y="5293419"/>
                </a:cubicBezTo>
                <a:cubicBezTo>
                  <a:pt x="2969778" y="5308421"/>
                  <a:pt x="2957077" y="5299224"/>
                  <a:pt x="2940370" y="5298037"/>
                </a:cubicBezTo>
                <a:cubicBezTo>
                  <a:pt x="2952343" y="5321071"/>
                  <a:pt x="2903756" y="5308593"/>
                  <a:pt x="2897455" y="5321415"/>
                </a:cubicBezTo>
                <a:cubicBezTo>
                  <a:pt x="2884914" y="5320025"/>
                  <a:pt x="2871868" y="5318973"/>
                  <a:pt x="2858612" y="5318386"/>
                </a:cubicBezTo>
                <a:lnTo>
                  <a:pt x="2850847" y="5318336"/>
                </a:lnTo>
                <a:cubicBezTo>
                  <a:pt x="2850802" y="5318412"/>
                  <a:pt x="2850758" y="5318489"/>
                  <a:pt x="2850713" y="5318566"/>
                </a:cubicBezTo>
                <a:cubicBezTo>
                  <a:pt x="2849071" y="5319049"/>
                  <a:pt x="2846535" y="5319218"/>
                  <a:pt x="2842565" y="5318974"/>
                </a:cubicBezTo>
                <a:lnTo>
                  <a:pt x="2836689" y="5318244"/>
                </a:lnTo>
                <a:lnTo>
                  <a:pt x="2821624" y="5318147"/>
                </a:lnTo>
                <a:lnTo>
                  <a:pt x="2816581" y="5319651"/>
                </a:lnTo>
                <a:lnTo>
                  <a:pt x="2814783" y="5322463"/>
                </a:lnTo>
                <a:lnTo>
                  <a:pt x="2813379" y="5322140"/>
                </a:lnTo>
                <a:cubicBezTo>
                  <a:pt x="2802709" y="5317184"/>
                  <a:pt x="2799370" y="5310064"/>
                  <a:pt x="2785957" y="5329779"/>
                </a:cubicBezTo>
                <a:cubicBezTo>
                  <a:pt x="2761532" y="5321742"/>
                  <a:pt x="2756836" y="5333761"/>
                  <a:pt x="2723518" y="5338101"/>
                </a:cubicBezTo>
                <a:cubicBezTo>
                  <a:pt x="2709522" y="5330511"/>
                  <a:pt x="2698336" y="5333270"/>
                  <a:pt x="2687427" y="5339308"/>
                </a:cubicBezTo>
                <a:cubicBezTo>
                  <a:pt x="2654941" y="5335853"/>
                  <a:pt x="2625399" y="5344352"/>
                  <a:pt x="2588930" y="5346504"/>
                </a:cubicBezTo>
                <a:cubicBezTo>
                  <a:pt x="2549402" y="5336705"/>
                  <a:pt x="2529317" y="5354466"/>
                  <a:pt x="2490342" y="5356688"/>
                </a:cubicBezTo>
                <a:cubicBezTo>
                  <a:pt x="2456446" y="5339697"/>
                  <a:pt x="2462590" y="5371614"/>
                  <a:pt x="2442656" y="5378373"/>
                </a:cubicBezTo>
                <a:lnTo>
                  <a:pt x="2437016" y="5378997"/>
                </a:lnTo>
                <a:lnTo>
                  <a:pt x="2422272" y="5376524"/>
                </a:lnTo>
                <a:lnTo>
                  <a:pt x="2416836" y="5374904"/>
                </a:lnTo>
                <a:cubicBezTo>
                  <a:pt x="2413051" y="5374047"/>
                  <a:pt x="2410484" y="5373805"/>
                  <a:pt x="2408651" y="5374002"/>
                </a:cubicBezTo>
                <a:lnTo>
                  <a:pt x="2408415" y="5374199"/>
                </a:lnTo>
                <a:lnTo>
                  <a:pt x="2400815" y="5372924"/>
                </a:lnTo>
                <a:cubicBezTo>
                  <a:pt x="2388069" y="5370271"/>
                  <a:pt x="2375744" y="5367214"/>
                  <a:pt x="2364067" y="5363916"/>
                </a:cubicBezTo>
                <a:cubicBezTo>
                  <a:pt x="2352019" y="5375037"/>
                  <a:pt x="2310029" y="5355562"/>
                  <a:pt x="2311247" y="5379223"/>
                </a:cubicBezTo>
                <a:cubicBezTo>
                  <a:pt x="2295391" y="5375459"/>
                  <a:pt x="2287126" y="5364760"/>
                  <a:pt x="2290188" y="5380535"/>
                </a:cubicBezTo>
                <a:cubicBezTo>
                  <a:pt x="2284902" y="5379730"/>
                  <a:pt x="2281422" y="5380650"/>
                  <a:pt x="2278760" y="5382406"/>
                </a:cubicBezTo>
                <a:lnTo>
                  <a:pt x="2277929" y="5383278"/>
                </a:lnTo>
                <a:lnTo>
                  <a:pt x="2242720" y="5374533"/>
                </a:lnTo>
                <a:lnTo>
                  <a:pt x="2237766" y="5375135"/>
                </a:lnTo>
                <a:lnTo>
                  <a:pt x="2215171" y="5367180"/>
                </a:lnTo>
                <a:lnTo>
                  <a:pt x="2203308" y="5364272"/>
                </a:lnTo>
                <a:lnTo>
                  <a:pt x="2200349" y="5360969"/>
                </a:lnTo>
                <a:cubicBezTo>
                  <a:pt x="2196931" y="5358779"/>
                  <a:pt x="2191757" y="5357418"/>
                  <a:pt x="2182639" y="5357939"/>
                </a:cubicBezTo>
                <a:lnTo>
                  <a:pt x="2180456" y="5358525"/>
                </a:lnTo>
                <a:lnTo>
                  <a:pt x="2166399" y="5352543"/>
                </a:lnTo>
                <a:cubicBezTo>
                  <a:pt x="2161969" y="5350011"/>
                  <a:pt x="2158166" y="5346997"/>
                  <a:pt x="2155279" y="5343320"/>
                </a:cubicBezTo>
                <a:cubicBezTo>
                  <a:pt x="2102354" y="5355262"/>
                  <a:pt x="2057543" y="5333823"/>
                  <a:pt x="2002613" y="5330726"/>
                </a:cubicBezTo>
                <a:cubicBezTo>
                  <a:pt x="1942330" y="5319731"/>
                  <a:pt x="1861746" y="5297679"/>
                  <a:pt x="1821825" y="5291472"/>
                </a:cubicBezTo>
                <a:cubicBezTo>
                  <a:pt x="1803546" y="5286648"/>
                  <a:pt x="1711733" y="5282438"/>
                  <a:pt x="1720721" y="5293484"/>
                </a:cubicBezTo>
                <a:cubicBezTo>
                  <a:pt x="1667212" y="5265981"/>
                  <a:pt x="1633016" y="5281032"/>
                  <a:pt x="1570313" y="5264210"/>
                </a:cubicBezTo>
                <a:cubicBezTo>
                  <a:pt x="1531674" y="5283444"/>
                  <a:pt x="1543422" y="5260603"/>
                  <a:pt x="1506438" y="5260847"/>
                </a:cubicBezTo>
                <a:cubicBezTo>
                  <a:pt x="1485083" y="5258087"/>
                  <a:pt x="1471128" y="5249703"/>
                  <a:pt x="1459837" y="5247653"/>
                </a:cubicBezTo>
                <a:lnTo>
                  <a:pt x="1438689" y="5248553"/>
                </a:lnTo>
                <a:lnTo>
                  <a:pt x="1425361" y="5247991"/>
                </a:lnTo>
                <a:lnTo>
                  <a:pt x="1420783" y="5253040"/>
                </a:lnTo>
                <a:lnTo>
                  <a:pt x="1400135" y="5255927"/>
                </a:lnTo>
                <a:cubicBezTo>
                  <a:pt x="1373565" y="5253054"/>
                  <a:pt x="1296003" y="5240364"/>
                  <a:pt x="1261360" y="5235803"/>
                </a:cubicBezTo>
                <a:cubicBezTo>
                  <a:pt x="1248435" y="5229929"/>
                  <a:pt x="1203652" y="5223011"/>
                  <a:pt x="1192275" y="5228564"/>
                </a:cubicBezTo>
                <a:cubicBezTo>
                  <a:pt x="1182340" y="5228536"/>
                  <a:pt x="1172533" y="5224286"/>
                  <a:pt x="1165093" y="5231015"/>
                </a:cubicBezTo>
                <a:cubicBezTo>
                  <a:pt x="1154213" y="5238795"/>
                  <a:pt x="1127605" y="5219618"/>
                  <a:pt x="1127765" y="5230940"/>
                </a:cubicBezTo>
                <a:cubicBezTo>
                  <a:pt x="1108724" y="5217668"/>
                  <a:pt x="1082488" y="5233396"/>
                  <a:pt x="1061159" y="5234834"/>
                </a:cubicBezTo>
                <a:cubicBezTo>
                  <a:pt x="1046983" y="5222442"/>
                  <a:pt x="1016217" y="5237680"/>
                  <a:pt x="972937" y="5233065"/>
                </a:cubicBezTo>
                <a:cubicBezTo>
                  <a:pt x="939888" y="5228513"/>
                  <a:pt x="905779" y="5219380"/>
                  <a:pt x="862867" y="5207522"/>
                </a:cubicBezTo>
                <a:cubicBezTo>
                  <a:pt x="812436" y="5178795"/>
                  <a:pt x="761812" y="5172745"/>
                  <a:pt x="715464" y="5161912"/>
                </a:cubicBezTo>
                <a:cubicBezTo>
                  <a:pt x="662499" y="5152035"/>
                  <a:pt x="692593" y="5181401"/>
                  <a:pt x="630248" y="5152128"/>
                </a:cubicBezTo>
                <a:cubicBezTo>
                  <a:pt x="621180" y="5159682"/>
                  <a:pt x="612603" y="5158955"/>
                  <a:pt x="599181" y="5152969"/>
                </a:cubicBezTo>
                <a:cubicBezTo>
                  <a:pt x="573307" y="5148806"/>
                  <a:pt x="570686" y="5170495"/>
                  <a:pt x="547181" y="5154111"/>
                </a:cubicBezTo>
                <a:cubicBezTo>
                  <a:pt x="549410" y="5166246"/>
                  <a:pt x="496844" y="5152022"/>
                  <a:pt x="506290" y="5165583"/>
                </a:cubicBezTo>
                <a:cubicBezTo>
                  <a:pt x="485788" y="5162904"/>
                  <a:pt x="440249" y="5140832"/>
                  <a:pt x="424170" y="5138037"/>
                </a:cubicBezTo>
                <a:close/>
                <a:moveTo>
                  <a:pt x="0" y="1"/>
                </a:moveTo>
                <a:lnTo>
                  <a:pt x="8566207" y="1"/>
                </a:lnTo>
                <a:lnTo>
                  <a:pt x="8580495" y="6325"/>
                </a:lnTo>
                <a:cubicBezTo>
                  <a:pt x="8596450" y="-2564"/>
                  <a:pt x="8595265" y="32752"/>
                  <a:pt x="8623441" y="22251"/>
                </a:cubicBezTo>
                <a:cubicBezTo>
                  <a:pt x="8636141" y="23328"/>
                  <a:pt x="8634367" y="8204"/>
                  <a:pt x="8656693" y="12785"/>
                </a:cubicBezTo>
                <a:cubicBezTo>
                  <a:pt x="8700150" y="13"/>
                  <a:pt x="8728803" y="25903"/>
                  <a:pt x="8760926" y="28552"/>
                </a:cubicBezTo>
                <a:cubicBezTo>
                  <a:pt x="8796379" y="33892"/>
                  <a:pt x="8767843" y="35157"/>
                  <a:pt x="8818432" y="25135"/>
                </a:cubicBezTo>
                <a:cubicBezTo>
                  <a:pt x="8835233" y="31594"/>
                  <a:pt x="8854495" y="41940"/>
                  <a:pt x="8865264" y="49656"/>
                </a:cubicBezTo>
                <a:cubicBezTo>
                  <a:pt x="8857890" y="60263"/>
                  <a:pt x="8895296" y="61476"/>
                  <a:pt x="8883048" y="71429"/>
                </a:cubicBezTo>
                <a:cubicBezTo>
                  <a:pt x="8889978" y="84293"/>
                  <a:pt x="8901886" y="68582"/>
                  <a:pt x="8909255" y="80078"/>
                </a:cubicBezTo>
                <a:cubicBezTo>
                  <a:pt x="8919916" y="81887"/>
                  <a:pt x="8934174" y="78230"/>
                  <a:pt x="8947015" y="82283"/>
                </a:cubicBezTo>
                <a:cubicBezTo>
                  <a:pt x="8966581" y="79993"/>
                  <a:pt x="8965299" y="92691"/>
                  <a:pt x="8986296" y="104392"/>
                </a:cubicBezTo>
                <a:cubicBezTo>
                  <a:pt x="8998619" y="100189"/>
                  <a:pt x="9005185" y="105378"/>
                  <a:pt x="9010342" y="113680"/>
                </a:cubicBezTo>
                <a:cubicBezTo>
                  <a:pt x="9033677" y="117644"/>
                  <a:pt x="9050566" y="132521"/>
                  <a:pt x="9074515" y="142811"/>
                </a:cubicBezTo>
                <a:cubicBezTo>
                  <a:pt x="9104989" y="142213"/>
                  <a:pt x="9112015" y="163935"/>
                  <a:pt x="9137640" y="174857"/>
                </a:cubicBezTo>
                <a:cubicBezTo>
                  <a:pt x="9156929" y="185799"/>
                  <a:pt x="9176414" y="202560"/>
                  <a:pt x="9190250" y="208462"/>
                </a:cubicBezTo>
                <a:lnTo>
                  <a:pt x="9220655" y="210269"/>
                </a:lnTo>
                <a:cubicBezTo>
                  <a:pt x="9224695" y="223750"/>
                  <a:pt x="9260439" y="214336"/>
                  <a:pt x="9250811" y="236979"/>
                </a:cubicBezTo>
                <a:cubicBezTo>
                  <a:pt x="9262973" y="236901"/>
                  <a:pt x="9272562" y="228397"/>
                  <a:pt x="9264615" y="242987"/>
                </a:cubicBezTo>
                <a:cubicBezTo>
                  <a:pt x="9268503" y="243398"/>
                  <a:pt x="9270522" y="245072"/>
                  <a:pt x="9271677" y="247371"/>
                </a:cubicBezTo>
                <a:cubicBezTo>
                  <a:pt x="9277419" y="248183"/>
                  <a:pt x="9288867" y="248375"/>
                  <a:pt x="9299065" y="247855"/>
                </a:cubicBezTo>
                <a:lnTo>
                  <a:pt x="9332868" y="244249"/>
                </a:lnTo>
                <a:cubicBezTo>
                  <a:pt x="9336002" y="242898"/>
                  <a:pt x="9340020" y="242743"/>
                  <a:pt x="9346015" y="245298"/>
                </a:cubicBezTo>
                <a:lnTo>
                  <a:pt x="9347277" y="246358"/>
                </a:lnTo>
                <a:lnTo>
                  <a:pt x="9387287" y="236666"/>
                </a:lnTo>
                <a:cubicBezTo>
                  <a:pt x="9391235" y="235211"/>
                  <a:pt x="9412590" y="236679"/>
                  <a:pt x="9415916" y="233766"/>
                </a:cubicBezTo>
                <a:cubicBezTo>
                  <a:pt x="9447394" y="257241"/>
                  <a:pt x="9471660" y="239495"/>
                  <a:pt x="9510093" y="248856"/>
                </a:cubicBezTo>
                <a:cubicBezTo>
                  <a:pt x="9555096" y="251770"/>
                  <a:pt x="9610638" y="251812"/>
                  <a:pt x="9640041" y="254782"/>
                </a:cubicBezTo>
                <a:cubicBezTo>
                  <a:pt x="9694482" y="260083"/>
                  <a:pt x="9729092" y="265495"/>
                  <a:pt x="9762595" y="273598"/>
                </a:cubicBezTo>
                <a:cubicBezTo>
                  <a:pt x="9781666" y="300921"/>
                  <a:pt x="9780748" y="280723"/>
                  <a:pt x="9805759" y="289280"/>
                </a:cubicBezTo>
                <a:cubicBezTo>
                  <a:pt x="9804269" y="266709"/>
                  <a:pt x="9869649" y="320524"/>
                  <a:pt x="9877476" y="296578"/>
                </a:cubicBezTo>
                <a:cubicBezTo>
                  <a:pt x="9881780" y="298894"/>
                  <a:pt x="9885702" y="301892"/>
                  <a:pt x="9889580" y="305081"/>
                </a:cubicBezTo>
                <a:lnTo>
                  <a:pt x="9891616" y="306739"/>
                </a:lnTo>
                <a:lnTo>
                  <a:pt x="9900873" y="309194"/>
                </a:lnTo>
                <a:lnTo>
                  <a:pt x="9902100" y="315114"/>
                </a:lnTo>
                <a:lnTo>
                  <a:pt x="9915042" y="322554"/>
                </a:lnTo>
                <a:cubicBezTo>
                  <a:pt x="9920101" y="324533"/>
                  <a:pt x="9925796" y="325716"/>
                  <a:pt x="9932465" y="325613"/>
                </a:cubicBezTo>
                <a:cubicBezTo>
                  <a:pt x="9956735" y="316194"/>
                  <a:pt x="9986500" y="347179"/>
                  <a:pt x="10016712" y="334288"/>
                </a:cubicBezTo>
                <a:cubicBezTo>
                  <a:pt x="10027669" y="331507"/>
                  <a:pt x="10060637" y="334882"/>
                  <a:pt x="10066292" y="342820"/>
                </a:cubicBezTo>
                <a:cubicBezTo>
                  <a:pt x="10073046" y="345028"/>
                  <a:pt x="10081283" y="343118"/>
                  <a:pt x="10083830" y="351309"/>
                </a:cubicBezTo>
                <a:cubicBezTo>
                  <a:pt x="10088320" y="361292"/>
                  <a:pt x="10113512" y="348705"/>
                  <a:pt x="10109192" y="359635"/>
                </a:cubicBezTo>
                <a:cubicBezTo>
                  <a:pt x="10127052" y="351064"/>
                  <a:pt x="10139009" y="372201"/>
                  <a:pt x="10152949" y="378393"/>
                </a:cubicBezTo>
                <a:cubicBezTo>
                  <a:pt x="10167179" y="369581"/>
                  <a:pt x="10185926" y="377139"/>
                  <a:pt x="10217015" y="382407"/>
                </a:cubicBezTo>
                <a:cubicBezTo>
                  <a:pt x="10232710" y="372150"/>
                  <a:pt x="10234405" y="400236"/>
                  <a:pt x="10263104" y="387329"/>
                </a:cubicBezTo>
                <a:cubicBezTo>
                  <a:pt x="10277138" y="387333"/>
                  <a:pt x="10293605" y="396852"/>
                  <a:pt x="10318870" y="396554"/>
                </a:cubicBezTo>
                <a:cubicBezTo>
                  <a:pt x="10363783" y="380077"/>
                  <a:pt x="10379208" y="385607"/>
                  <a:pt x="10414695" y="385544"/>
                </a:cubicBezTo>
                <a:cubicBezTo>
                  <a:pt x="10454315" y="387894"/>
                  <a:pt x="10422969" y="409565"/>
                  <a:pt x="10476169" y="395241"/>
                </a:cubicBezTo>
                <a:cubicBezTo>
                  <a:pt x="10479514" y="404597"/>
                  <a:pt x="10485606" y="405823"/>
                  <a:pt x="10496942" y="403045"/>
                </a:cubicBezTo>
                <a:cubicBezTo>
                  <a:pt x="10516050" y="404835"/>
                  <a:pt x="10509763" y="426432"/>
                  <a:pt x="10531810" y="415850"/>
                </a:cubicBezTo>
                <a:cubicBezTo>
                  <a:pt x="10525784" y="427103"/>
                  <a:pt x="10566751" y="425153"/>
                  <a:pt x="10555295" y="436163"/>
                </a:cubicBezTo>
                <a:cubicBezTo>
                  <a:pt x="10563894" y="440449"/>
                  <a:pt x="10579000" y="435050"/>
                  <a:pt x="10590465" y="434499"/>
                </a:cubicBezTo>
                <a:lnTo>
                  <a:pt x="10624082" y="432854"/>
                </a:lnTo>
                <a:lnTo>
                  <a:pt x="10650274" y="426692"/>
                </a:lnTo>
                <a:lnTo>
                  <a:pt x="10679600" y="425001"/>
                </a:lnTo>
                <a:cubicBezTo>
                  <a:pt x="10690906" y="436538"/>
                  <a:pt x="10711798" y="418711"/>
                  <a:pt x="10743440" y="420137"/>
                </a:cubicBezTo>
                <a:cubicBezTo>
                  <a:pt x="10755757" y="433383"/>
                  <a:pt x="10764779" y="420940"/>
                  <a:pt x="10788958" y="439490"/>
                </a:cubicBezTo>
                <a:cubicBezTo>
                  <a:pt x="10790141" y="438044"/>
                  <a:pt x="10791575" y="436742"/>
                  <a:pt x="10793215" y="435623"/>
                </a:cubicBezTo>
                <a:cubicBezTo>
                  <a:pt x="10802745" y="429122"/>
                  <a:pt x="10817024" y="430102"/>
                  <a:pt x="10825107" y="437813"/>
                </a:cubicBezTo>
                <a:cubicBezTo>
                  <a:pt x="10864000" y="463233"/>
                  <a:pt x="10894006" y="454973"/>
                  <a:pt x="10928403" y="462494"/>
                </a:cubicBezTo>
                <a:cubicBezTo>
                  <a:pt x="10967490" y="468543"/>
                  <a:pt x="10950288" y="451529"/>
                  <a:pt x="10997825" y="476604"/>
                </a:cubicBezTo>
                <a:cubicBezTo>
                  <a:pt x="11003717" y="468233"/>
                  <a:pt x="11009973" y="468325"/>
                  <a:pt x="11020180" y="473402"/>
                </a:cubicBezTo>
                <a:cubicBezTo>
                  <a:pt x="11039218" y="475682"/>
                  <a:pt x="11039233" y="453416"/>
                  <a:pt x="11057619" y="468313"/>
                </a:cubicBezTo>
                <a:cubicBezTo>
                  <a:pt x="11054960" y="456133"/>
                  <a:pt x="11094137" y="466636"/>
                  <a:pt x="11086145" y="453550"/>
                </a:cubicBezTo>
                <a:cubicBezTo>
                  <a:pt x="11099304" y="443716"/>
                  <a:pt x="11104259" y="462063"/>
                  <a:pt x="11117235" y="453639"/>
                </a:cubicBezTo>
                <a:cubicBezTo>
                  <a:pt x="11129084" y="455268"/>
                  <a:pt x="11142094" y="452520"/>
                  <a:pt x="11157240" y="452736"/>
                </a:cubicBezTo>
                <a:cubicBezTo>
                  <a:pt x="11176367" y="460954"/>
                  <a:pt x="11180975" y="459313"/>
                  <a:pt x="11208113" y="454938"/>
                </a:cubicBezTo>
                <a:cubicBezTo>
                  <a:pt x="11218869" y="462688"/>
                  <a:pt x="11228070" y="459893"/>
                  <a:pt x="11237272" y="453759"/>
                </a:cubicBezTo>
                <a:cubicBezTo>
                  <a:pt x="11263210" y="457321"/>
                  <a:pt x="11287590" y="448707"/>
                  <a:pt x="11317118" y="446565"/>
                </a:cubicBezTo>
                <a:cubicBezTo>
                  <a:pt x="11348294" y="456600"/>
                  <a:pt x="11365692" y="438539"/>
                  <a:pt x="11397244" y="436328"/>
                </a:cubicBezTo>
                <a:cubicBezTo>
                  <a:pt x="11430655" y="434974"/>
                  <a:pt x="11419244" y="410859"/>
                  <a:pt x="11445551" y="413161"/>
                </a:cubicBezTo>
                <a:cubicBezTo>
                  <a:pt x="11487482" y="431762"/>
                  <a:pt x="11445376" y="398242"/>
                  <a:pt x="11511323" y="406594"/>
                </a:cubicBezTo>
                <a:cubicBezTo>
                  <a:pt x="11536725" y="407483"/>
                  <a:pt x="11575643" y="413680"/>
                  <a:pt x="11597961" y="418494"/>
                </a:cubicBezTo>
                <a:cubicBezTo>
                  <a:pt x="11639085" y="409038"/>
                  <a:pt x="11615701" y="437546"/>
                  <a:pt x="11645230" y="435478"/>
                </a:cubicBezTo>
                <a:cubicBezTo>
                  <a:pt x="11669338" y="423894"/>
                  <a:pt x="11677700" y="434234"/>
                  <a:pt x="11705300" y="426891"/>
                </a:cubicBezTo>
                <a:cubicBezTo>
                  <a:pt x="11713932" y="447476"/>
                  <a:pt x="11731056" y="425554"/>
                  <a:pt x="11741537" y="431597"/>
                </a:cubicBezTo>
                <a:cubicBezTo>
                  <a:pt x="11759214" y="408416"/>
                  <a:pt x="11789606" y="440304"/>
                  <a:pt x="11807360" y="440354"/>
                </a:cubicBezTo>
                <a:cubicBezTo>
                  <a:pt x="11837349" y="436802"/>
                  <a:pt x="11863234" y="427342"/>
                  <a:pt x="11879039" y="451064"/>
                </a:cubicBezTo>
                <a:cubicBezTo>
                  <a:pt x="11900042" y="450060"/>
                  <a:pt x="11907251" y="444749"/>
                  <a:pt x="11926320" y="448453"/>
                </a:cubicBezTo>
                <a:cubicBezTo>
                  <a:pt x="11947469" y="458311"/>
                  <a:pt x="11989353" y="463338"/>
                  <a:pt x="12007572" y="469756"/>
                </a:cubicBezTo>
                <a:cubicBezTo>
                  <a:pt x="12033154" y="476583"/>
                  <a:pt x="12062750" y="486163"/>
                  <a:pt x="12079811" y="489415"/>
                </a:cubicBezTo>
                <a:cubicBezTo>
                  <a:pt x="12083484" y="497368"/>
                  <a:pt x="12087992" y="497010"/>
                  <a:pt x="12095813" y="492801"/>
                </a:cubicBezTo>
                <a:cubicBezTo>
                  <a:pt x="12119374" y="491449"/>
                  <a:pt x="12146391" y="502966"/>
                  <a:pt x="12171404" y="515934"/>
                </a:cubicBezTo>
                <a:lnTo>
                  <a:pt x="12191999" y="527050"/>
                </a:lnTo>
                <a:lnTo>
                  <a:pt x="12191999" y="6858001"/>
                </a:lnTo>
                <a:lnTo>
                  <a:pt x="0" y="6858001"/>
                </a:lnTo>
                <a:close/>
                <a:moveTo>
                  <a:pt x="8566205" y="0"/>
                </a:moveTo>
                <a:lnTo>
                  <a:pt x="12192000" y="0"/>
                </a:lnTo>
                <a:lnTo>
                  <a:pt x="12192000" y="527050"/>
                </a:lnTo>
                <a:lnTo>
                  <a:pt x="12191999" y="527050"/>
                </a:lnTo>
                <a:lnTo>
                  <a:pt x="12191999" y="1"/>
                </a:lnTo>
                <a:lnTo>
                  <a:pt x="8566207" y="1"/>
                </a:lnTo>
                <a:close/>
              </a:path>
            </a:pathLst>
          </a:custGeom>
        </p:spPr>
      </p:pic>
      <p:sp>
        <p:nvSpPr>
          <p:cNvPr id="2" name="Title 1">
            <a:extLst>
              <a:ext uri="{FF2B5EF4-FFF2-40B4-BE49-F238E27FC236}">
                <a16:creationId xmlns:a16="http://schemas.microsoft.com/office/drawing/2014/main" id="{564202D2-5051-09BB-335C-DBDBEDBFD9A5}"/>
              </a:ext>
            </a:extLst>
          </p:cNvPr>
          <p:cNvSpPr>
            <a:spLocks noGrp="1"/>
          </p:cNvSpPr>
          <p:nvPr>
            <p:ph type="ctrTitle"/>
          </p:nvPr>
        </p:nvSpPr>
        <p:spPr>
          <a:xfrm>
            <a:off x="516482" y="5886448"/>
            <a:ext cx="7008038" cy="901069"/>
          </a:xfrm>
        </p:spPr>
        <p:txBody>
          <a:bodyPr anchor="t">
            <a:normAutofit fontScale="90000"/>
          </a:bodyPr>
          <a:lstStyle/>
          <a:p>
            <a:pPr algn="l"/>
            <a:r>
              <a:rPr lang="en-US" sz="1300" dirty="0"/>
              <a:t>By Reginald McCauley</a:t>
            </a:r>
            <a:br>
              <a:rPr lang="en-US" sz="1300" dirty="0"/>
            </a:br>
            <a:r>
              <a:rPr lang="en-US" sz="1300" dirty="0"/>
              <a:t>Sr Tax Analyst, H&amp;R Block</a:t>
            </a:r>
            <a:br>
              <a:rPr lang="en-US" sz="1300" dirty="0"/>
            </a:br>
            <a:r>
              <a:rPr lang="en-US" sz="1300" dirty="0">
                <a:hlinkClick r:id="rId3"/>
              </a:rPr>
              <a:t>rjmccauley2@gmail.com</a:t>
            </a:r>
            <a:br>
              <a:rPr lang="en-US" sz="1300" dirty="0"/>
            </a:br>
            <a:r>
              <a:rPr lang="en-US" sz="1300" dirty="0"/>
              <a:t>301.375.0848(voicemail &amp; text)</a:t>
            </a:r>
            <a:br>
              <a:rPr lang="en-US" sz="2400" dirty="0"/>
            </a:br>
            <a:endParaRPr lang="en-US" sz="2400" dirty="0"/>
          </a:p>
        </p:txBody>
      </p:sp>
      <p:sp>
        <p:nvSpPr>
          <p:cNvPr id="3" name="Subtitle 2">
            <a:extLst>
              <a:ext uri="{FF2B5EF4-FFF2-40B4-BE49-F238E27FC236}">
                <a16:creationId xmlns:a16="http://schemas.microsoft.com/office/drawing/2014/main" id="{B2A04BFA-1C7E-96E1-11C7-EE130B7B18DE}"/>
              </a:ext>
            </a:extLst>
          </p:cNvPr>
          <p:cNvSpPr>
            <a:spLocks noGrp="1"/>
          </p:cNvSpPr>
          <p:nvPr>
            <p:ph type="subTitle" idx="1"/>
          </p:nvPr>
        </p:nvSpPr>
        <p:spPr>
          <a:xfrm>
            <a:off x="516482" y="5403849"/>
            <a:ext cx="5553331" cy="482599"/>
          </a:xfrm>
        </p:spPr>
        <p:txBody>
          <a:bodyPr anchor="b">
            <a:normAutofit/>
          </a:bodyPr>
          <a:lstStyle/>
          <a:p>
            <a:pPr algn="l"/>
            <a:r>
              <a:rPr lang="en-US" sz="2400"/>
              <a:t>Income Taxes</a:t>
            </a:r>
            <a:endParaRPr lang="en-US" sz="2400" dirty="0"/>
          </a:p>
        </p:txBody>
      </p:sp>
    </p:spTree>
    <p:extLst>
      <p:ext uri="{BB962C8B-B14F-4D97-AF65-F5344CB8AC3E}">
        <p14:creationId xmlns:p14="http://schemas.microsoft.com/office/powerpoint/2010/main" val="645779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02591-77F5-7BA0-D8F4-E0B7FF206044}"/>
              </a:ext>
            </a:extLst>
          </p:cNvPr>
          <p:cNvSpPr>
            <a:spLocks noGrp="1"/>
          </p:cNvSpPr>
          <p:nvPr>
            <p:ph type="title"/>
          </p:nvPr>
        </p:nvSpPr>
        <p:spPr>
          <a:xfrm>
            <a:off x="5177859" y="609601"/>
            <a:ext cx="5683623" cy="1216024"/>
          </a:xfrm>
        </p:spPr>
        <p:txBody>
          <a:bodyPr>
            <a:normAutofit/>
          </a:bodyPr>
          <a:lstStyle/>
          <a:p>
            <a:r>
              <a:rPr lang="en-US" dirty="0"/>
              <a:t>New tax laws</a:t>
            </a:r>
          </a:p>
        </p:txBody>
      </p:sp>
      <p:pic>
        <p:nvPicPr>
          <p:cNvPr id="5" name="Picture 4" descr="Light bulb on yellow background with sketched light beams and cord">
            <a:extLst>
              <a:ext uri="{FF2B5EF4-FFF2-40B4-BE49-F238E27FC236}">
                <a16:creationId xmlns:a16="http://schemas.microsoft.com/office/drawing/2014/main" id="{113E969E-BF9C-C32E-C761-A875FD82EA75}"/>
              </a:ext>
            </a:extLst>
          </p:cNvPr>
          <p:cNvPicPr>
            <a:picLocks noChangeAspect="1"/>
          </p:cNvPicPr>
          <p:nvPr/>
        </p:nvPicPr>
        <p:blipFill rotWithShape="1">
          <a:blip r:embed="rId2"/>
          <a:srcRect l="51568" r="7310"/>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Content Placeholder 2">
            <a:extLst>
              <a:ext uri="{FF2B5EF4-FFF2-40B4-BE49-F238E27FC236}">
                <a16:creationId xmlns:a16="http://schemas.microsoft.com/office/drawing/2014/main" id="{BF2D658C-72E7-A7B7-BCAA-2819287EBB05}"/>
              </a:ext>
            </a:extLst>
          </p:cNvPr>
          <p:cNvSpPr>
            <a:spLocks noGrp="1"/>
          </p:cNvSpPr>
          <p:nvPr>
            <p:ph idx="1"/>
          </p:nvPr>
        </p:nvSpPr>
        <p:spPr>
          <a:xfrm>
            <a:off x="5177859" y="2147356"/>
            <a:ext cx="5683624" cy="4107021"/>
          </a:xfrm>
        </p:spPr>
        <p:txBody>
          <a:bodyPr>
            <a:normAutofit/>
          </a:bodyPr>
          <a:lstStyle/>
          <a:p>
            <a:r>
              <a:rPr lang="en-US" dirty="0"/>
              <a:t>1099K</a:t>
            </a:r>
          </a:p>
          <a:p>
            <a:r>
              <a:rPr lang="en-US" dirty="0"/>
              <a:t>Required Minimum Distributions (RMD)</a:t>
            </a:r>
          </a:p>
          <a:p>
            <a:r>
              <a:rPr lang="en-US" dirty="0"/>
              <a:t>Energy Savings Equipment/Appliances</a:t>
            </a:r>
          </a:p>
          <a:p>
            <a:pPr marL="0" indent="0">
              <a:buNone/>
            </a:pPr>
            <a:endParaRPr lang="en-US" dirty="0"/>
          </a:p>
        </p:txBody>
      </p:sp>
    </p:spTree>
    <p:extLst>
      <p:ext uri="{BB962C8B-B14F-4D97-AF65-F5344CB8AC3E}">
        <p14:creationId xmlns:p14="http://schemas.microsoft.com/office/powerpoint/2010/main" val="1921641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0">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210B93D-7137-DA93-F323-6CAE7D18534F}"/>
              </a:ext>
            </a:extLst>
          </p:cNvPr>
          <p:cNvSpPr>
            <a:spLocks noGrp="1"/>
          </p:cNvSpPr>
          <p:nvPr>
            <p:ph type="title"/>
          </p:nvPr>
        </p:nvSpPr>
        <p:spPr>
          <a:xfrm>
            <a:off x="1050879" y="609601"/>
            <a:ext cx="9810604" cy="1216024"/>
          </a:xfrm>
        </p:spPr>
        <p:txBody>
          <a:bodyPr>
            <a:normAutofit/>
          </a:bodyPr>
          <a:lstStyle/>
          <a:p>
            <a:r>
              <a:rPr lang="en-US" dirty="0"/>
              <a:t>Unique Situations</a:t>
            </a:r>
          </a:p>
        </p:txBody>
      </p:sp>
      <p:graphicFrame>
        <p:nvGraphicFramePr>
          <p:cNvPr id="15" name="Content Placeholder 2">
            <a:extLst>
              <a:ext uri="{FF2B5EF4-FFF2-40B4-BE49-F238E27FC236}">
                <a16:creationId xmlns:a16="http://schemas.microsoft.com/office/drawing/2014/main" id="{41C8A444-4C75-8CCE-9F8A-334B6DF99FF6}"/>
              </a:ext>
            </a:extLst>
          </p:cNvPr>
          <p:cNvGraphicFramePr>
            <a:graphicFrameLocks noGrp="1"/>
          </p:cNvGraphicFramePr>
          <p:nvPr>
            <p:ph idx="1"/>
            <p:extLst>
              <p:ext uri="{D42A27DB-BD31-4B8C-83A1-F6EECF244321}">
                <p14:modId xmlns:p14="http://schemas.microsoft.com/office/powerpoint/2010/main" val="1153855338"/>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351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0">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81BF47-2B0B-D165-DE90-4707B1FFC13F}"/>
              </a:ext>
            </a:extLst>
          </p:cNvPr>
          <p:cNvSpPr>
            <a:spLocks noGrp="1"/>
          </p:cNvSpPr>
          <p:nvPr>
            <p:ph type="title"/>
          </p:nvPr>
        </p:nvSpPr>
        <p:spPr>
          <a:xfrm>
            <a:off x="1050879" y="609601"/>
            <a:ext cx="9810604" cy="1216024"/>
          </a:xfrm>
        </p:spPr>
        <p:txBody>
          <a:bodyPr>
            <a:normAutofit/>
          </a:bodyPr>
          <a:lstStyle/>
          <a:p>
            <a:r>
              <a:rPr lang="en-US" b="1" dirty="0"/>
              <a:t>1099nec uber/lyft, DoorDash, other small business,LLC </a:t>
            </a:r>
          </a:p>
        </p:txBody>
      </p:sp>
      <p:graphicFrame>
        <p:nvGraphicFramePr>
          <p:cNvPr id="15" name="Content Placeholder 2">
            <a:extLst>
              <a:ext uri="{FF2B5EF4-FFF2-40B4-BE49-F238E27FC236}">
                <a16:creationId xmlns:a16="http://schemas.microsoft.com/office/drawing/2014/main" id="{CC08B345-D21A-6BB3-78C9-50A889E45D64}"/>
              </a:ext>
            </a:extLst>
          </p:cNvPr>
          <p:cNvGraphicFramePr>
            <a:graphicFrameLocks noGrp="1"/>
          </p:cNvGraphicFramePr>
          <p:nvPr>
            <p:ph idx="1"/>
            <p:extLst>
              <p:ext uri="{D42A27DB-BD31-4B8C-83A1-F6EECF244321}">
                <p14:modId xmlns:p14="http://schemas.microsoft.com/office/powerpoint/2010/main" val="4108586150"/>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2980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E98F9B-FA3B-DC3D-EC7C-263F79F4590C}"/>
              </a:ext>
            </a:extLst>
          </p:cNvPr>
          <p:cNvSpPr>
            <a:spLocks noGrp="1"/>
          </p:cNvSpPr>
          <p:nvPr>
            <p:ph type="title"/>
          </p:nvPr>
        </p:nvSpPr>
        <p:spPr>
          <a:xfrm>
            <a:off x="1050879" y="609601"/>
            <a:ext cx="6967181" cy="1216024"/>
          </a:xfrm>
        </p:spPr>
        <p:txBody>
          <a:bodyPr>
            <a:normAutofit/>
          </a:bodyPr>
          <a:lstStyle/>
          <a:p>
            <a:r>
              <a:rPr lang="en-US" dirty="0"/>
              <a:t>Rental Property</a:t>
            </a:r>
          </a:p>
        </p:txBody>
      </p:sp>
      <p:sp>
        <p:nvSpPr>
          <p:cNvPr id="13" name="Content Placeholder 2">
            <a:extLst>
              <a:ext uri="{FF2B5EF4-FFF2-40B4-BE49-F238E27FC236}">
                <a16:creationId xmlns:a16="http://schemas.microsoft.com/office/drawing/2014/main" id="{4B99BF7E-EFE7-99F9-2BC5-78A23D959DEC}"/>
              </a:ext>
            </a:extLst>
          </p:cNvPr>
          <p:cNvSpPr>
            <a:spLocks noGrp="1"/>
          </p:cNvSpPr>
          <p:nvPr>
            <p:ph idx="1"/>
          </p:nvPr>
        </p:nvSpPr>
        <p:spPr>
          <a:xfrm>
            <a:off x="1050879" y="2147356"/>
            <a:ext cx="6967181" cy="4107021"/>
          </a:xfrm>
        </p:spPr>
        <p:txBody>
          <a:bodyPr>
            <a:normAutofit/>
          </a:bodyPr>
          <a:lstStyle/>
          <a:p>
            <a:r>
              <a:rPr lang="en-US"/>
              <a:t>Rental Property is reported on Schedule E</a:t>
            </a:r>
          </a:p>
          <a:p>
            <a:r>
              <a:rPr lang="en-US"/>
              <a:t>Includes Depreciation of the property and most capital improvements</a:t>
            </a:r>
          </a:p>
          <a:p>
            <a:r>
              <a:rPr lang="en-US"/>
              <a:t>Includes all rental income received during the tax years</a:t>
            </a:r>
          </a:p>
          <a:p>
            <a:r>
              <a:rPr lang="en-US"/>
              <a:t>Expenses incurred will offset rental income</a:t>
            </a:r>
          </a:p>
          <a:p>
            <a:r>
              <a:rPr lang="en-US"/>
              <a:t>Depreciation recapture upon sale of the property (even if depreciation wasn’t taken)</a:t>
            </a:r>
          </a:p>
        </p:txBody>
      </p:sp>
      <p:pic>
        <p:nvPicPr>
          <p:cNvPr id="14" name="Picture 4" descr="Houses in a subdivision">
            <a:extLst>
              <a:ext uri="{FF2B5EF4-FFF2-40B4-BE49-F238E27FC236}">
                <a16:creationId xmlns:a16="http://schemas.microsoft.com/office/drawing/2014/main" id="{50089A45-9C41-1AAE-82FA-4DDB432C5930}"/>
              </a:ext>
            </a:extLst>
          </p:cNvPr>
          <p:cNvPicPr>
            <a:picLocks noChangeAspect="1"/>
          </p:cNvPicPr>
          <p:nvPr/>
        </p:nvPicPr>
        <p:blipFill rotWithShape="1">
          <a:blip r:embed="rId2"/>
          <a:srcRect l="35366" r="23571" b="-1"/>
          <a:stretch/>
        </p:blipFill>
        <p:spPr>
          <a:xfrm>
            <a:off x="7968222" y="2"/>
            <a:ext cx="4223778" cy="6865951"/>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Tree>
    <p:extLst>
      <p:ext uri="{BB962C8B-B14F-4D97-AF65-F5344CB8AC3E}">
        <p14:creationId xmlns:p14="http://schemas.microsoft.com/office/powerpoint/2010/main" val="244478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38C2B1-3922-A9C0-A0BD-913391F60802}"/>
              </a:ext>
            </a:extLst>
          </p:cNvPr>
          <p:cNvSpPr>
            <a:spLocks noGrp="1"/>
          </p:cNvSpPr>
          <p:nvPr>
            <p:ph type="title"/>
          </p:nvPr>
        </p:nvSpPr>
        <p:spPr>
          <a:xfrm>
            <a:off x="1050879" y="609601"/>
            <a:ext cx="9810604" cy="1216024"/>
          </a:xfrm>
        </p:spPr>
        <p:txBody>
          <a:bodyPr>
            <a:normAutofit/>
          </a:bodyPr>
          <a:lstStyle/>
          <a:p>
            <a:r>
              <a:rPr lang="en-US" dirty="0"/>
              <a:t>Social security income</a:t>
            </a:r>
          </a:p>
        </p:txBody>
      </p:sp>
      <p:sp>
        <p:nvSpPr>
          <p:cNvPr id="17" name="Freeform: Shape 12">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0470151-A893-CB04-A660-9A2FB7980C7A}"/>
              </a:ext>
            </a:extLst>
          </p:cNvPr>
          <p:cNvGraphicFramePr>
            <a:graphicFrameLocks noGrp="1"/>
          </p:cNvGraphicFramePr>
          <p:nvPr>
            <p:ph idx="1"/>
            <p:extLst>
              <p:ext uri="{D42A27DB-BD31-4B8C-83A1-F6EECF244321}">
                <p14:modId xmlns:p14="http://schemas.microsoft.com/office/powerpoint/2010/main" val="168463953"/>
              </p:ext>
            </p:extLst>
          </p:nvPr>
        </p:nvGraphicFramePr>
        <p:xfrm>
          <a:off x="1050925" y="1825625"/>
          <a:ext cx="9810750"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1249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C68FDC-664B-95C6-E07F-8EF86F8F58A3}"/>
              </a:ext>
            </a:extLst>
          </p:cNvPr>
          <p:cNvSpPr>
            <a:spLocks noGrp="1"/>
          </p:cNvSpPr>
          <p:nvPr>
            <p:ph type="title"/>
          </p:nvPr>
        </p:nvSpPr>
        <p:spPr>
          <a:xfrm>
            <a:off x="1050879" y="609601"/>
            <a:ext cx="6967181" cy="1216024"/>
          </a:xfrm>
        </p:spPr>
        <p:txBody>
          <a:bodyPr>
            <a:normAutofit/>
          </a:bodyPr>
          <a:lstStyle/>
          <a:p>
            <a:r>
              <a:rPr lang="en-US" dirty="0"/>
              <a:t>Capital gains</a:t>
            </a:r>
            <a:br>
              <a:rPr lang="en-US" dirty="0"/>
            </a:br>
            <a:endParaRPr lang="en-US" dirty="0"/>
          </a:p>
        </p:txBody>
      </p:sp>
      <p:sp>
        <p:nvSpPr>
          <p:cNvPr id="3" name="Content Placeholder 2">
            <a:extLst>
              <a:ext uri="{FF2B5EF4-FFF2-40B4-BE49-F238E27FC236}">
                <a16:creationId xmlns:a16="http://schemas.microsoft.com/office/drawing/2014/main" id="{44AF0DD1-ED7F-6163-5A40-B849F02D7956}"/>
              </a:ext>
            </a:extLst>
          </p:cNvPr>
          <p:cNvSpPr>
            <a:spLocks noGrp="1"/>
          </p:cNvSpPr>
          <p:nvPr>
            <p:ph idx="1"/>
          </p:nvPr>
        </p:nvSpPr>
        <p:spPr>
          <a:xfrm>
            <a:off x="1050879" y="2147356"/>
            <a:ext cx="6967181" cy="4107021"/>
          </a:xfrm>
        </p:spPr>
        <p:txBody>
          <a:bodyPr>
            <a:normAutofit/>
          </a:bodyPr>
          <a:lstStyle/>
          <a:p>
            <a:endParaRPr lang="en-US" b="0" i="0">
              <a:effectLst/>
              <a:latin typeface="Gotham"/>
            </a:endParaRPr>
          </a:p>
          <a:p>
            <a:r>
              <a:rPr lang="en-US" b="0" i="0">
                <a:effectLst/>
                <a:latin typeface="Gotham"/>
              </a:rPr>
              <a:t>The capital gains tax rate is 0%, 15% or 20% on most assets held for longer than a year. Capital gains taxes on assets held for a year or less correspond to ordinary income tax brackets: 10%, 12%, 22%, 24%, 32%, 35% or 37%.</a:t>
            </a:r>
          </a:p>
          <a:p>
            <a:endParaRPr lang="en-US">
              <a:latin typeface="Gotham"/>
            </a:endParaRPr>
          </a:p>
          <a:p>
            <a:r>
              <a:rPr lang="en-US" b="0" i="0">
                <a:effectLst/>
                <a:latin typeface="Roboto" panose="02000000000000000000" pitchFamily="2" charset="0"/>
              </a:rPr>
              <a:t>In 2023, individual filers won’t pay any capital gains tax if their total taxable income is $44,625 or less. The rate jumps to </a:t>
            </a:r>
            <a:r>
              <a:rPr lang="en-US" b="1" i="0">
                <a:effectLst/>
                <a:latin typeface="Roboto" panose="02000000000000000000" pitchFamily="2" charset="0"/>
              </a:rPr>
              <a:t>15 percent</a:t>
            </a:r>
            <a:r>
              <a:rPr lang="en-US" b="0" i="0">
                <a:effectLst/>
                <a:latin typeface="Roboto" panose="02000000000000000000" pitchFamily="2" charset="0"/>
              </a:rPr>
              <a:t> on capital gains, if their income is $44,626 to $492,300. Above that income level the rate climbs to 20 percent.</a:t>
            </a:r>
            <a:endParaRPr lang="en-US" dirty="0"/>
          </a:p>
        </p:txBody>
      </p:sp>
      <p:pic>
        <p:nvPicPr>
          <p:cNvPr id="5" name="Picture 4" descr="White percentage symbol on red background">
            <a:extLst>
              <a:ext uri="{FF2B5EF4-FFF2-40B4-BE49-F238E27FC236}">
                <a16:creationId xmlns:a16="http://schemas.microsoft.com/office/drawing/2014/main" id="{F70B47A7-2DC6-2342-23DF-563177BF55D2}"/>
              </a:ext>
            </a:extLst>
          </p:cNvPr>
          <p:cNvPicPr>
            <a:picLocks noChangeAspect="1"/>
          </p:cNvPicPr>
          <p:nvPr/>
        </p:nvPicPr>
        <p:blipFill rotWithShape="1">
          <a:blip r:embed="rId2"/>
          <a:srcRect l="47390" r="11547" b="-1"/>
          <a:stretch/>
        </p:blipFill>
        <p:spPr>
          <a:xfrm>
            <a:off x="7968222" y="2"/>
            <a:ext cx="4223778" cy="6865951"/>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Tree>
    <p:extLst>
      <p:ext uri="{BB962C8B-B14F-4D97-AF65-F5344CB8AC3E}">
        <p14:creationId xmlns:p14="http://schemas.microsoft.com/office/powerpoint/2010/main" val="214217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819EC06-95FA-4182-A069-1FA626C7A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8EB1A4A-D79A-42CF-8F0E-83C097672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9E05482-5201-970D-A79F-55B6CB6F24BD}"/>
              </a:ext>
            </a:extLst>
          </p:cNvPr>
          <p:cNvSpPr>
            <a:spLocks noGrp="1"/>
          </p:cNvSpPr>
          <p:nvPr>
            <p:ph type="title"/>
          </p:nvPr>
        </p:nvSpPr>
        <p:spPr>
          <a:xfrm>
            <a:off x="1050878" y="609601"/>
            <a:ext cx="10017455" cy="1216024"/>
          </a:xfrm>
        </p:spPr>
        <p:txBody>
          <a:bodyPr>
            <a:normAutofit/>
          </a:bodyPr>
          <a:lstStyle/>
          <a:p>
            <a:r>
              <a:rPr lang="en-US" dirty="0"/>
              <a:t>Sale of home</a:t>
            </a:r>
          </a:p>
        </p:txBody>
      </p:sp>
      <p:sp>
        <p:nvSpPr>
          <p:cNvPr id="3" name="Content Placeholder 2">
            <a:extLst>
              <a:ext uri="{FF2B5EF4-FFF2-40B4-BE49-F238E27FC236}">
                <a16:creationId xmlns:a16="http://schemas.microsoft.com/office/drawing/2014/main" id="{3EACD079-CFF4-1220-FA22-DC440068447C}"/>
              </a:ext>
            </a:extLst>
          </p:cNvPr>
          <p:cNvSpPr>
            <a:spLocks noGrp="1"/>
          </p:cNvSpPr>
          <p:nvPr>
            <p:ph idx="1"/>
          </p:nvPr>
        </p:nvSpPr>
        <p:spPr>
          <a:xfrm>
            <a:off x="1050878" y="2435226"/>
            <a:ext cx="9880979" cy="3819151"/>
          </a:xfrm>
        </p:spPr>
        <p:txBody>
          <a:bodyPr anchor="ctr">
            <a:normAutofit/>
          </a:bodyPr>
          <a:lstStyle/>
          <a:p>
            <a:pPr>
              <a:lnSpc>
                <a:spcPct val="90000"/>
              </a:lnSpc>
            </a:pPr>
            <a:r>
              <a:rPr lang="en-US" sz="1900" b="0" i="0" u="sng">
                <a:effectLst/>
                <a:latin typeface="-apple-system"/>
                <a:hlinkClick r:id="rId2">
                  <a:extLst>
                    <a:ext uri="{A12FA001-AC4F-418D-AE19-62706E023703}">
                      <ahyp:hlinkClr xmlns:ahyp="http://schemas.microsoft.com/office/drawing/2018/hyperlinkcolor" val="tx"/>
                    </a:ext>
                  </a:extLst>
                </a:hlinkClick>
              </a:rPr>
              <a:t>If you sell your primary residence, you can be exempt from capital gains taxes on the first $250,000 if you are single and $500,000 if married filing jointly. This exemption is only allowable once every two years. You can add your cost basis and costs of any improvements you made to the home to the $250,000 if single or $500,000 if married</a:t>
            </a:r>
            <a:r>
              <a:rPr lang="en-US" sz="1900" b="1" i="0" u="sng" strike="noStrike" baseline="30000">
                <a:effectLst/>
                <a:latin typeface="-apple-system"/>
                <a:hlinkClick r:id="rId3">
                  <a:extLst>
                    <a:ext uri="{A12FA001-AC4F-418D-AE19-62706E023703}">
                      <ahyp:hlinkClr xmlns:ahyp="http://schemas.microsoft.com/office/drawing/2018/hyperlinkcolor" val="tx"/>
                    </a:ext>
                  </a:extLst>
                </a:hlinkClick>
              </a:rPr>
              <a:t>1</a:t>
            </a:r>
            <a:r>
              <a:rPr lang="en-US" sz="1900" b="1" i="0" u="sng" strike="noStrike" baseline="30000">
                <a:effectLst/>
                <a:latin typeface="-apple-system"/>
                <a:hlinkClick r:id="rId4">
                  <a:extLst>
                    <a:ext uri="{A12FA001-AC4F-418D-AE19-62706E023703}">
                      <ahyp:hlinkClr xmlns:ahyp="http://schemas.microsoft.com/office/drawing/2018/hyperlinkcolor" val="tx"/>
                    </a:ext>
                  </a:extLst>
                </a:hlinkClick>
              </a:rPr>
              <a:t>2</a:t>
            </a:r>
            <a:r>
              <a:rPr lang="en-US" sz="1900" b="0" i="0" u="sng">
                <a:effectLst/>
                <a:latin typeface="-apple-system"/>
              </a:rPr>
              <a:t>. </a:t>
            </a:r>
            <a:r>
              <a:rPr lang="en-US" sz="1900" b="0" i="0" u="sng" strike="noStrike">
                <a:effectLst/>
                <a:latin typeface="-apple-system"/>
                <a:hlinkClick r:id="rId5">
                  <a:extLst>
                    <a:ext uri="{A12FA001-AC4F-418D-AE19-62706E023703}">
                      <ahyp:hlinkClr xmlns:ahyp="http://schemas.microsoft.com/office/drawing/2018/hyperlinkcolor" val="tx"/>
                    </a:ext>
                  </a:extLst>
                </a:hlinkClick>
              </a:rPr>
              <a:t>This special tax treatment is known as the "Section 121 exclusion"</a:t>
            </a:r>
            <a:r>
              <a:rPr lang="en-US" sz="1900" b="1" i="0" u="sng" strike="noStrike" baseline="30000">
                <a:effectLst/>
                <a:latin typeface="-apple-system"/>
                <a:hlinkClick r:id="rId6">
                  <a:extLst>
                    <a:ext uri="{A12FA001-AC4F-418D-AE19-62706E023703}">
                      <ahyp:hlinkClr xmlns:ahyp="http://schemas.microsoft.com/office/drawing/2018/hyperlinkcolor" val="tx"/>
                    </a:ext>
                  </a:extLst>
                </a:hlinkClick>
              </a:rPr>
              <a:t>2</a:t>
            </a:r>
            <a:endParaRPr lang="en-US" sz="1900" b="1" i="0" u="sng" strike="noStrike" baseline="30000">
              <a:effectLst/>
              <a:latin typeface="-apple-system"/>
            </a:endParaRPr>
          </a:p>
          <a:p>
            <a:pPr>
              <a:lnSpc>
                <a:spcPct val="90000"/>
              </a:lnSpc>
            </a:pPr>
            <a:r>
              <a:rPr lang="en-US" sz="1900" b="0" i="0">
                <a:effectLst/>
                <a:latin typeface="Nunito" panose="020F0502020204030204" pitchFamily="2" charset="0"/>
              </a:rPr>
              <a:t>The </a:t>
            </a:r>
            <a:r>
              <a:rPr lang="en-US" sz="1900" b="0" i="0" u="sng">
                <a:effectLst/>
                <a:latin typeface="Nunito" panose="020F0502020204030204" pitchFamily="2" charset="0"/>
                <a:hlinkClick r:id="rId7"/>
              </a:rPr>
              <a:t>Internal Revenue Service</a:t>
            </a:r>
            <a:r>
              <a:rPr lang="en-US" sz="1900" b="0" i="0">
                <a:effectLst/>
                <a:latin typeface="Nunito" panose="020F0502020204030204" pitchFamily="2" charset="0"/>
              </a:rPr>
              <a:t> (IRS) requires that, to qualify for the exclusion, you must have owned your property for two of the last five years and lived in it as your main residence for at least two of the last five years preceding the sale date.</a:t>
            </a:r>
            <a:r>
              <a:rPr lang="en-US" sz="1900" b="0" i="0" u="none" strike="noStrike" baseline="30000">
                <a:effectLst/>
                <a:latin typeface="Nunito" panose="020F0502020204030204" pitchFamily="2" charset="0"/>
              </a:rPr>
              <a:t>2</a:t>
            </a:r>
          </a:p>
          <a:p>
            <a:pPr>
              <a:lnSpc>
                <a:spcPct val="90000"/>
              </a:lnSpc>
            </a:pPr>
            <a:r>
              <a:rPr lang="en-US" sz="1900" b="0" i="0">
                <a:effectLst/>
                <a:latin typeface="Nunito" pitchFamily="2" charset="0"/>
              </a:rPr>
              <a:t>The Section 121 exclusion isn’t a one-shot deal. You can effectively sell your residence every two years without owing any capital gains tax on the proceeds, as long as you live there and own it during that time. You just can't claim the exclusion any more often than once every two years if you're going to meet these rules.</a:t>
            </a:r>
            <a:endParaRPr lang="en-US" sz="1900" u="sng"/>
          </a:p>
        </p:txBody>
      </p:sp>
    </p:spTree>
    <p:extLst>
      <p:ext uri="{BB962C8B-B14F-4D97-AF65-F5344CB8AC3E}">
        <p14:creationId xmlns:p14="http://schemas.microsoft.com/office/powerpoint/2010/main" val="2981117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55492D19-3239-6663-5811-090B5B58F042}"/>
              </a:ext>
            </a:extLst>
          </p:cNvPr>
          <p:cNvSpPr>
            <a:spLocks noGrp="1"/>
          </p:cNvSpPr>
          <p:nvPr>
            <p:ph type="title"/>
          </p:nvPr>
        </p:nvSpPr>
        <p:spPr>
          <a:xfrm>
            <a:off x="1050879" y="609601"/>
            <a:ext cx="9810604" cy="1216024"/>
          </a:xfrm>
        </p:spPr>
        <p:txBody>
          <a:bodyPr vert="horz" lIns="91440" tIns="45720" rIns="91440" bIns="45720" rtlCol="0" anchor="ctr">
            <a:normAutofit/>
          </a:bodyPr>
          <a:lstStyle/>
          <a:p>
            <a:r>
              <a:rPr lang="en-US" dirty="0"/>
              <a:t>Tax Brackets- single filers</a:t>
            </a:r>
          </a:p>
        </p:txBody>
      </p:sp>
      <p:sp>
        <p:nvSpPr>
          <p:cNvPr id="15" name="Freeform: Shape 14">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a:extLst>
              <a:ext uri="{FF2B5EF4-FFF2-40B4-BE49-F238E27FC236}">
                <a16:creationId xmlns:a16="http://schemas.microsoft.com/office/drawing/2014/main" id="{AE304845-96B1-D9A1-4AAA-80F4EB0940BE}"/>
              </a:ext>
            </a:extLst>
          </p:cNvPr>
          <p:cNvSpPr>
            <a:spLocks noChangeArrowheads="1"/>
          </p:cNvSpPr>
          <p:nvPr/>
        </p:nvSpPr>
        <p:spPr bwMode="auto">
          <a:xfrm>
            <a:off x="1384300" y="2209228"/>
            <a:ext cx="2319609" cy="64567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030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r>
              <a:rPr kumimoji="0" lang="en-US" altLang="en-US" sz="1500" b="1" i="0" u="none" strike="noStrike" cap="none" normalizeH="0" baseline="0">
                <a:ln>
                  <a:noFill/>
                </a:ln>
                <a:solidFill>
                  <a:srgbClr val="333333"/>
                </a:solidFill>
                <a:effectLst/>
                <a:latin typeface="EuclidCircularB"/>
              </a:rPr>
              <a:t>2022 Single Filer Tax Brackets</a:t>
            </a: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Content Placeholder 1">
            <a:extLst>
              <a:ext uri="{FF2B5EF4-FFF2-40B4-BE49-F238E27FC236}">
                <a16:creationId xmlns:a16="http://schemas.microsoft.com/office/drawing/2014/main" id="{8EE98CA8-CC1D-A291-6B44-5F9390CB5A93}"/>
              </a:ext>
            </a:extLst>
          </p:cNvPr>
          <p:cNvGraphicFramePr>
            <a:graphicFrameLocks noGrp="1"/>
          </p:cNvGraphicFramePr>
          <p:nvPr>
            <p:ph idx="1"/>
          </p:nvPr>
        </p:nvGraphicFramePr>
        <p:xfrm>
          <a:off x="1760431" y="1825625"/>
          <a:ext cx="8391738" cy="4429130"/>
        </p:xfrm>
        <a:graphic>
          <a:graphicData uri="http://schemas.openxmlformats.org/drawingml/2006/table">
            <a:tbl>
              <a:tblPr firstRow="1" bandRow="1"/>
              <a:tblGrid>
                <a:gridCol w="4162712">
                  <a:extLst>
                    <a:ext uri="{9D8B030D-6E8A-4147-A177-3AD203B41FA5}">
                      <a16:colId xmlns:a16="http://schemas.microsoft.com/office/drawing/2014/main" val="3217607580"/>
                    </a:ext>
                  </a:extLst>
                </a:gridCol>
                <a:gridCol w="4229026">
                  <a:extLst>
                    <a:ext uri="{9D8B030D-6E8A-4147-A177-3AD203B41FA5}">
                      <a16:colId xmlns:a16="http://schemas.microsoft.com/office/drawing/2014/main" val="215386263"/>
                    </a:ext>
                  </a:extLst>
                </a:gridCol>
              </a:tblGrid>
              <a:tr h="366319">
                <a:tc>
                  <a:txBody>
                    <a:bodyPr/>
                    <a:lstStyle/>
                    <a:p>
                      <a:pPr algn="l" fontAlgn="ctr" latinLnBrk="0"/>
                      <a:r>
                        <a:rPr lang="en-US" sz="1600" b="1">
                          <a:solidFill>
                            <a:srgbClr val="FFFFFF"/>
                          </a:solidFill>
                          <a:effectLst/>
                          <a:latin typeface="EuclidCircularB"/>
                        </a:rPr>
                        <a:t>If taxable income is:</a:t>
                      </a:r>
                    </a:p>
                  </a:txBody>
                  <a:tcPr marL="83254" marR="83254" marT="41627" marB="41627" anchor="ctr">
                    <a:lnL>
                      <a:noFill/>
                    </a:lnL>
                    <a:lnR>
                      <a:noFill/>
                    </a:lnR>
                    <a:lnT>
                      <a:noFill/>
                    </a:lnT>
                    <a:lnB w="12700" cap="flat" cmpd="sng" algn="ctr">
                      <a:solidFill>
                        <a:srgbClr val="902ECF"/>
                      </a:solidFill>
                      <a:prstDash val="solid"/>
                      <a:round/>
                      <a:headEnd type="none" w="med" len="med"/>
                      <a:tailEnd type="none" w="med" len="med"/>
                    </a:lnB>
                    <a:solidFill>
                      <a:srgbClr val="395BB6"/>
                    </a:solidFill>
                  </a:tcPr>
                </a:tc>
                <a:tc>
                  <a:txBody>
                    <a:bodyPr/>
                    <a:lstStyle/>
                    <a:p>
                      <a:pPr algn="l" fontAlgn="ctr" latinLnBrk="0"/>
                      <a:r>
                        <a:rPr lang="en-US" sz="1600" b="1">
                          <a:solidFill>
                            <a:srgbClr val="FFFFFF"/>
                          </a:solidFill>
                          <a:effectLst/>
                          <a:latin typeface="EuclidCircularB"/>
                        </a:rPr>
                        <a:t>The tax due is:</a:t>
                      </a:r>
                    </a:p>
                  </a:txBody>
                  <a:tcPr marL="83254" marR="83254" marT="41627" marB="41627" anchor="ctr">
                    <a:lnL>
                      <a:noFill/>
                    </a:lnL>
                    <a:lnR>
                      <a:noFill/>
                    </a:lnR>
                    <a:lnT>
                      <a:noFill/>
                    </a:lnT>
                    <a:lnB w="12700" cap="flat" cmpd="sng" algn="ctr">
                      <a:solidFill>
                        <a:srgbClr val="004BCF"/>
                      </a:solidFill>
                      <a:prstDash val="solid"/>
                      <a:round/>
                      <a:headEnd type="none" w="med" len="med"/>
                      <a:tailEnd type="none" w="med" len="med"/>
                    </a:lnB>
                    <a:solidFill>
                      <a:srgbClr val="395BB6"/>
                    </a:solidFill>
                  </a:tcPr>
                </a:tc>
                <a:extLst>
                  <a:ext uri="{0D108BD9-81ED-4DB2-BD59-A6C34878D82A}">
                    <a16:rowId xmlns:a16="http://schemas.microsoft.com/office/drawing/2014/main" val="1330062281"/>
                  </a:ext>
                </a:extLst>
              </a:tr>
              <a:tr h="366319">
                <a:tc>
                  <a:txBody>
                    <a:bodyPr/>
                    <a:lstStyle/>
                    <a:p>
                      <a:pPr algn="l" fontAlgn="ctr" latinLnBrk="0"/>
                      <a:r>
                        <a:rPr lang="en-US" sz="1600" b="0">
                          <a:solidFill>
                            <a:srgbClr val="333333"/>
                          </a:solidFill>
                          <a:effectLst/>
                        </a:rPr>
                        <a:t>Not over $10,275</a:t>
                      </a:r>
                    </a:p>
                  </a:txBody>
                  <a:tcPr marL="83254" marR="83254" marT="41627" marB="41627" anchor="ctr">
                    <a:lnL w="9525" cap="flat" cmpd="sng" algn="ctr">
                      <a:solidFill>
                        <a:srgbClr val="A1ACE6"/>
                      </a:solidFill>
                      <a:prstDash val="solid"/>
                      <a:round/>
                      <a:headEnd type="none" w="med" len="med"/>
                      <a:tailEnd type="none" w="med" len="med"/>
                    </a:lnL>
                    <a:lnR>
                      <a:noFill/>
                    </a:lnR>
                    <a:lnT w="12700" cap="flat" cmpd="sng" algn="ctr">
                      <a:solidFill>
                        <a:srgbClr val="902ECF"/>
                      </a:solidFill>
                      <a:prstDash val="solid"/>
                      <a:round/>
                      <a:headEnd type="none" w="med" len="med"/>
                      <a:tailEnd type="none" w="med" len="med"/>
                    </a:lnT>
                    <a:lnB>
                      <a:noFill/>
                    </a:lnB>
                    <a:solidFill>
                      <a:srgbClr val="F4F6FC"/>
                    </a:solidFill>
                  </a:tcPr>
                </a:tc>
                <a:tc>
                  <a:txBody>
                    <a:bodyPr/>
                    <a:lstStyle/>
                    <a:p>
                      <a:pPr algn="l" fontAlgn="ctr" latinLnBrk="0"/>
                      <a:r>
                        <a:rPr lang="en-US" sz="1600" b="0">
                          <a:solidFill>
                            <a:srgbClr val="333333"/>
                          </a:solidFill>
                          <a:effectLst/>
                        </a:rPr>
                        <a:t>10% of the taxable income</a:t>
                      </a:r>
                    </a:p>
                  </a:txBody>
                  <a:tcPr marL="83254" marR="83254" marT="41627" marB="41627" anchor="ctr">
                    <a:lnL>
                      <a:noFill/>
                    </a:lnL>
                    <a:lnR w="9525" cap="flat" cmpd="sng" algn="ctr">
                      <a:solidFill>
                        <a:srgbClr val="A1ACE6"/>
                      </a:solidFill>
                      <a:prstDash val="solid"/>
                      <a:round/>
                      <a:headEnd type="none" w="med" len="med"/>
                      <a:tailEnd type="none" w="med" len="med"/>
                    </a:lnR>
                    <a:lnT w="12700" cap="flat" cmpd="sng" algn="ctr">
                      <a:solidFill>
                        <a:srgbClr val="004BCF"/>
                      </a:solidFill>
                      <a:prstDash val="solid"/>
                      <a:round/>
                      <a:headEnd type="none" w="med" len="med"/>
                      <a:tailEnd type="none" w="med" len="med"/>
                    </a:lnT>
                    <a:lnB>
                      <a:noFill/>
                    </a:lnB>
                    <a:solidFill>
                      <a:srgbClr val="F4F6FC"/>
                    </a:solidFill>
                  </a:tcPr>
                </a:tc>
                <a:extLst>
                  <a:ext uri="{0D108BD9-81ED-4DB2-BD59-A6C34878D82A}">
                    <a16:rowId xmlns:a16="http://schemas.microsoft.com/office/drawing/2014/main" val="57072593"/>
                  </a:ext>
                </a:extLst>
              </a:tr>
              <a:tr h="616082">
                <a:tc>
                  <a:txBody>
                    <a:bodyPr/>
                    <a:lstStyle/>
                    <a:p>
                      <a:pPr algn="l" fontAlgn="ctr" latinLnBrk="0"/>
                      <a:r>
                        <a:rPr lang="en-US" sz="1600" b="0">
                          <a:solidFill>
                            <a:srgbClr val="333333"/>
                          </a:solidFill>
                          <a:effectLst/>
                        </a:rPr>
                        <a:t>Over $10,275 but not over $41,775</a:t>
                      </a:r>
                    </a:p>
                  </a:txBody>
                  <a:tcPr marL="83254" marR="83254" marT="41627" marB="41627" anchor="ctr">
                    <a:lnL w="9525" cap="flat" cmpd="sng" algn="ctr">
                      <a:solidFill>
                        <a:srgbClr val="A1ACE6"/>
                      </a:solidFill>
                      <a:prstDash val="solid"/>
                      <a:round/>
                      <a:headEnd type="none" w="med" len="med"/>
                      <a:tailEnd type="none" w="med" len="med"/>
                    </a:lnL>
                    <a:lnR>
                      <a:noFill/>
                    </a:lnR>
                    <a:lnT>
                      <a:noFill/>
                    </a:lnT>
                    <a:lnB>
                      <a:noFill/>
                    </a:lnB>
                    <a:solidFill>
                      <a:srgbClr val="FFFFFF"/>
                    </a:solidFill>
                  </a:tcPr>
                </a:tc>
                <a:tc>
                  <a:txBody>
                    <a:bodyPr/>
                    <a:lstStyle/>
                    <a:p>
                      <a:pPr algn="l" fontAlgn="ctr" latinLnBrk="0"/>
                      <a:r>
                        <a:rPr lang="en-US" sz="1600" b="0">
                          <a:solidFill>
                            <a:srgbClr val="333333"/>
                          </a:solidFill>
                          <a:effectLst/>
                        </a:rPr>
                        <a:t>$1,027.50 plus 12% of the excess over $10,275</a:t>
                      </a:r>
                    </a:p>
                  </a:txBody>
                  <a:tcPr marL="83254" marR="83254" marT="41627" marB="41627" anchor="ctr">
                    <a:lnL>
                      <a:noFill/>
                    </a:lnL>
                    <a:lnR w="9525" cap="flat" cmpd="sng" algn="ctr">
                      <a:solidFill>
                        <a:srgbClr val="A1ACE6"/>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797262123"/>
                  </a:ext>
                </a:extLst>
              </a:tr>
              <a:tr h="616082">
                <a:tc>
                  <a:txBody>
                    <a:bodyPr/>
                    <a:lstStyle/>
                    <a:p>
                      <a:pPr algn="l" fontAlgn="ctr" latinLnBrk="0"/>
                      <a:r>
                        <a:rPr lang="en-US" sz="1600" b="0">
                          <a:solidFill>
                            <a:srgbClr val="333333"/>
                          </a:solidFill>
                          <a:effectLst/>
                        </a:rPr>
                        <a:t>Over $41,775 but not over $89,075</a:t>
                      </a:r>
                    </a:p>
                  </a:txBody>
                  <a:tcPr marL="83254" marR="83254" marT="41627" marB="41627" anchor="ctr">
                    <a:lnL w="9525" cap="flat" cmpd="sng" algn="ctr">
                      <a:solidFill>
                        <a:srgbClr val="A1ACE6"/>
                      </a:solidFill>
                      <a:prstDash val="solid"/>
                      <a:round/>
                      <a:headEnd type="none" w="med" len="med"/>
                      <a:tailEnd type="none" w="med" len="med"/>
                    </a:lnL>
                    <a:lnR>
                      <a:noFill/>
                    </a:lnR>
                    <a:lnT>
                      <a:noFill/>
                    </a:lnT>
                    <a:lnB>
                      <a:noFill/>
                    </a:lnB>
                    <a:solidFill>
                      <a:srgbClr val="F4F6FC"/>
                    </a:solidFill>
                  </a:tcPr>
                </a:tc>
                <a:tc>
                  <a:txBody>
                    <a:bodyPr/>
                    <a:lstStyle/>
                    <a:p>
                      <a:pPr algn="l" fontAlgn="ctr" latinLnBrk="0"/>
                      <a:r>
                        <a:rPr lang="en-US" sz="1600" b="0">
                          <a:solidFill>
                            <a:srgbClr val="333333"/>
                          </a:solidFill>
                          <a:effectLst/>
                        </a:rPr>
                        <a:t>$4,807.50 plus 22% of the excess over $41,775</a:t>
                      </a:r>
                    </a:p>
                  </a:txBody>
                  <a:tcPr marL="83254" marR="83254" marT="41627" marB="41627" anchor="ctr">
                    <a:lnL>
                      <a:noFill/>
                    </a:lnL>
                    <a:lnR w="9525" cap="flat" cmpd="sng" algn="ctr">
                      <a:solidFill>
                        <a:srgbClr val="A1ACE6"/>
                      </a:solidFill>
                      <a:prstDash val="solid"/>
                      <a:round/>
                      <a:headEnd type="none" w="med" len="med"/>
                      <a:tailEnd type="none" w="med" len="med"/>
                    </a:lnR>
                    <a:lnT>
                      <a:noFill/>
                    </a:lnT>
                    <a:lnB>
                      <a:noFill/>
                    </a:lnB>
                    <a:solidFill>
                      <a:srgbClr val="F4F6FC"/>
                    </a:solidFill>
                  </a:tcPr>
                </a:tc>
                <a:extLst>
                  <a:ext uri="{0D108BD9-81ED-4DB2-BD59-A6C34878D82A}">
                    <a16:rowId xmlns:a16="http://schemas.microsoft.com/office/drawing/2014/main" val="4186356541"/>
                  </a:ext>
                </a:extLst>
              </a:tr>
              <a:tr h="616082">
                <a:tc>
                  <a:txBody>
                    <a:bodyPr/>
                    <a:lstStyle/>
                    <a:p>
                      <a:pPr algn="l" fontAlgn="ctr" latinLnBrk="0"/>
                      <a:r>
                        <a:rPr lang="en-US" sz="1600" b="0">
                          <a:solidFill>
                            <a:srgbClr val="333333"/>
                          </a:solidFill>
                          <a:effectLst/>
                        </a:rPr>
                        <a:t>Over $89,075 but not over $170,050</a:t>
                      </a:r>
                    </a:p>
                  </a:txBody>
                  <a:tcPr marL="83254" marR="83254" marT="41627" marB="41627" anchor="ctr">
                    <a:lnL w="9525" cap="flat" cmpd="sng" algn="ctr">
                      <a:solidFill>
                        <a:srgbClr val="A1ACE6"/>
                      </a:solidFill>
                      <a:prstDash val="solid"/>
                      <a:round/>
                      <a:headEnd type="none" w="med" len="med"/>
                      <a:tailEnd type="none" w="med" len="med"/>
                    </a:lnL>
                    <a:lnR>
                      <a:noFill/>
                    </a:lnR>
                    <a:lnT>
                      <a:noFill/>
                    </a:lnT>
                    <a:lnB>
                      <a:noFill/>
                    </a:lnB>
                    <a:solidFill>
                      <a:srgbClr val="FFFFFF"/>
                    </a:solidFill>
                  </a:tcPr>
                </a:tc>
                <a:tc>
                  <a:txBody>
                    <a:bodyPr/>
                    <a:lstStyle/>
                    <a:p>
                      <a:pPr algn="l" fontAlgn="ctr" latinLnBrk="0"/>
                      <a:r>
                        <a:rPr lang="en-US" sz="1600" b="0">
                          <a:solidFill>
                            <a:srgbClr val="333333"/>
                          </a:solidFill>
                          <a:effectLst/>
                        </a:rPr>
                        <a:t>$15,213.50 plus 24% of the excess over $89,075</a:t>
                      </a:r>
                    </a:p>
                  </a:txBody>
                  <a:tcPr marL="83254" marR="83254" marT="41627" marB="41627" anchor="ctr">
                    <a:lnL>
                      <a:noFill/>
                    </a:lnL>
                    <a:lnR w="9525" cap="flat" cmpd="sng" algn="ctr">
                      <a:solidFill>
                        <a:srgbClr val="A1ACE6"/>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59550196"/>
                  </a:ext>
                </a:extLst>
              </a:tr>
              <a:tr h="616082">
                <a:tc>
                  <a:txBody>
                    <a:bodyPr/>
                    <a:lstStyle/>
                    <a:p>
                      <a:pPr algn="l" fontAlgn="ctr" latinLnBrk="0"/>
                      <a:r>
                        <a:rPr lang="en-US" sz="1600" b="0">
                          <a:solidFill>
                            <a:srgbClr val="333333"/>
                          </a:solidFill>
                          <a:effectLst/>
                        </a:rPr>
                        <a:t>Over $170,050 but not over $215,950</a:t>
                      </a:r>
                    </a:p>
                  </a:txBody>
                  <a:tcPr marL="83254" marR="83254" marT="41627" marB="41627" anchor="ctr">
                    <a:lnL w="9525" cap="flat" cmpd="sng" algn="ctr">
                      <a:solidFill>
                        <a:srgbClr val="A1ACE6"/>
                      </a:solidFill>
                      <a:prstDash val="solid"/>
                      <a:round/>
                      <a:headEnd type="none" w="med" len="med"/>
                      <a:tailEnd type="none" w="med" len="med"/>
                    </a:lnL>
                    <a:lnR>
                      <a:noFill/>
                    </a:lnR>
                    <a:lnT>
                      <a:noFill/>
                    </a:lnT>
                    <a:lnB>
                      <a:noFill/>
                    </a:lnB>
                    <a:solidFill>
                      <a:srgbClr val="F4F6FC"/>
                    </a:solidFill>
                  </a:tcPr>
                </a:tc>
                <a:tc>
                  <a:txBody>
                    <a:bodyPr/>
                    <a:lstStyle/>
                    <a:p>
                      <a:pPr algn="l" fontAlgn="ctr" latinLnBrk="0"/>
                      <a:r>
                        <a:rPr lang="en-US" sz="1600" b="0">
                          <a:solidFill>
                            <a:srgbClr val="333333"/>
                          </a:solidFill>
                          <a:effectLst/>
                        </a:rPr>
                        <a:t>$34,647.50 plus 32% of the the excess over $170,050</a:t>
                      </a:r>
                    </a:p>
                  </a:txBody>
                  <a:tcPr marL="83254" marR="83254" marT="41627" marB="41627" anchor="ctr">
                    <a:lnL>
                      <a:noFill/>
                    </a:lnL>
                    <a:lnR w="9525" cap="flat" cmpd="sng" algn="ctr">
                      <a:solidFill>
                        <a:srgbClr val="A1ACE6"/>
                      </a:solidFill>
                      <a:prstDash val="solid"/>
                      <a:round/>
                      <a:headEnd type="none" w="med" len="med"/>
                      <a:tailEnd type="none" w="med" len="med"/>
                    </a:lnR>
                    <a:lnT>
                      <a:noFill/>
                    </a:lnT>
                    <a:lnB>
                      <a:noFill/>
                    </a:lnB>
                    <a:solidFill>
                      <a:srgbClr val="F4F6FC"/>
                    </a:solidFill>
                  </a:tcPr>
                </a:tc>
                <a:extLst>
                  <a:ext uri="{0D108BD9-81ED-4DB2-BD59-A6C34878D82A}">
                    <a16:rowId xmlns:a16="http://schemas.microsoft.com/office/drawing/2014/main" val="1092440533"/>
                  </a:ext>
                </a:extLst>
              </a:tr>
              <a:tr h="616082">
                <a:tc>
                  <a:txBody>
                    <a:bodyPr/>
                    <a:lstStyle/>
                    <a:p>
                      <a:pPr algn="l" fontAlgn="ctr" latinLnBrk="0"/>
                      <a:r>
                        <a:rPr lang="en-US" sz="1600" b="0">
                          <a:solidFill>
                            <a:srgbClr val="333333"/>
                          </a:solidFill>
                          <a:effectLst/>
                        </a:rPr>
                        <a:t>Over $215,950 but not over $539,900</a:t>
                      </a:r>
                    </a:p>
                  </a:txBody>
                  <a:tcPr marL="83254" marR="83254" marT="41627" marB="41627" anchor="ctr">
                    <a:lnL w="9525" cap="flat" cmpd="sng" algn="ctr">
                      <a:solidFill>
                        <a:srgbClr val="A1ACE6"/>
                      </a:solidFill>
                      <a:prstDash val="solid"/>
                      <a:round/>
                      <a:headEnd type="none" w="med" len="med"/>
                      <a:tailEnd type="none" w="med" len="med"/>
                    </a:lnL>
                    <a:lnR>
                      <a:noFill/>
                    </a:lnR>
                    <a:lnT>
                      <a:noFill/>
                    </a:lnT>
                    <a:lnB>
                      <a:noFill/>
                    </a:lnB>
                    <a:solidFill>
                      <a:srgbClr val="FFFFFF"/>
                    </a:solidFill>
                  </a:tcPr>
                </a:tc>
                <a:tc>
                  <a:txBody>
                    <a:bodyPr/>
                    <a:lstStyle/>
                    <a:p>
                      <a:pPr algn="l" fontAlgn="ctr" latinLnBrk="0"/>
                      <a:r>
                        <a:rPr lang="en-US" sz="1600" b="0">
                          <a:solidFill>
                            <a:srgbClr val="333333"/>
                          </a:solidFill>
                          <a:effectLst/>
                        </a:rPr>
                        <a:t>$49,335.50 plus 35% of the excess over $215,950</a:t>
                      </a:r>
                    </a:p>
                  </a:txBody>
                  <a:tcPr marL="83254" marR="83254" marT="41627" marB="41627" anchor="ctr">
                    <a:lnL>
                      <a:noFill/>
                    </a:lnL>
                    <a:lnR w="9525" cap="flat" cmpd="sng" algn="ctr">
                      <a:solidFill>
                        <a:srgbClr val="A1ACE6"/>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7950620"/>
                  </a:ext>
                </a:extLst>
              </a:tr>
              <a:tr h="616082">
                <a:tc>
                  <a:txBody>
                    <a:bodyPr/>
                    <a:lstStyle/>
                    <a:p>
                      <a:pPr algn="l" fontAlgn="ctr" latinLnBrk="0"/>
                      <a:r>
                        <a:rPr lang="en-US" sz="1600" b="0">
                          <a:solidFill>
                            <a:srgbClr val="333333"/>
                          </a:solidFill>
                          <a:effectLst/>
                        </a:rPr>
                        <a:t>Over $539,900</a:t>
                      </a:r>
                    </a:p>
                  </a:txBody>
                  <a:tcPr marL="83254" marR="83254" marT="41627" marB="41627" anchor="ctr">
                    <a:lnL w="9525" cap="flat" cmpd="sng" algn="ctr">
                      <a:solidFill>
                        <a:srgbClr val="A1ACE6"/>
                      </a:solidFill>
                      <a:prstDash val="solid"/>
                      <a:round/>
                      <a:headEnd type="none" w="med" len="med"/>
                      <a:tailEnd type="none" w="med" len="med"/>
                    </a:lnL>
                    <a:lnR>
                      <a:noFill/>
                    </a:lnR>
                    <a:lnT>
                      <a:noFill/>
                    </a:lnT>
                    <a:lnB w="9525" cap="flat" cmpd="sng" algn="ctr">
                      <a:solidFill>
                        <a:srgbClr val="A1ACE6"/>
                      </a:solidFill>
                      <a:prstDash val="solid"/>
                      <a:round/>
                      <a:headEnd type="none" w="med" len="med"/>
                      <a:tailEnd type="none" w="med" len="med"/>
                    </a:lnB>
                    <a:solidFill>
                      <a:srgbClr val="F4F6FC"/>
                    </a:solidFill>
                  </a:tcPr>
                </a:tc>
                <a:tc>
                  <a:txBody>
                    <a:bodyPr/>
                    <a:lstStyle/>
                    <a:p>
                      <a:pPr algn="l" fontAlgn="ctr" latinLnBrk="0"/>
                      <a:r>
                        <a:rPr lang="en-US" sz="1600" b="0">
                          <a:solidFill>
                            <a:srgbClr val="333333"/>
                          </a:solidFill>
                          <a:effectLst/>
                        </a:rPr>
                        <a:t>$162,718 plus 37% of the excess over $539,900</a:t>
                      </a:r>
                    </a:p>
                  </a:txBody>
                  <a:tcPr marL="83254" marR="83254" marT="41627" marB="41627" anchor="ctr">
                    <a:lnL>
                      <a:noFill/>
                    </a:lnL>
                    <a:lnR w="9525" cap="flat" cmpd="sng" algn="ctr">
                      <a:solidFill>
                        <a:srgbClr val="A1ACE6"/>
                      </a:solidFill>
                      <a:prstDash val="solid"/>
                      <a:round/>
                      <a:headEnd type="none" w="med" len="med"/>
                      <a:tailEnd type="none" w="med" len="med"/>
                    </a:lnR>
                    <a:lnT>
                      <a:noFill/>
                    </a:lnT>
                    <a:lnB w="9525" cap="flat" cmpd="sng" algn="ctr">
                      <a:solidFill>
                        <a:srgbClr val="A1ACE6"/>
                      </a:solidFill>
                      <a:prstDash val="solid"/>
                      <a:round/>
                      <a:headEnd type="none" w="med" len="med"/>
                      <a:tailEnd type="none" w="med" len="med"/>
                    </a:lnB>
                    <a:solidFill>
                      <a:srgbClr val="F4F6FC"/>
                    </a:solidFill>
                  </a:tcPr>
                </a:tc>
                <a:extLst>
                  <a:ext uri="{0D108BD9-81ED-4DB2-BD59-A6C34878D82A}">
                    <a16:rowId xmlns:a16="http://schemas.microsoft.com/office/drawing/2014/main" val="2527873924"/>
                  </a:ext>
                </a:extLst>
              </a:tr>
            </a:tbl>
          </a:graphicData>
        </a:graphic>
      </p:graphicFrame>
    </p:spTree>
    <p:extLst>
      <p:ext uri="{BB962C8B-B14F-4D97-AF65-F5344CB8AC3E}">
        <p14:creationId xmlns:p14="http://schemas.microsoft.com/office/powerpoint/2010/main" val="515363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A72F366B-1DA4-C1BE-21C8-2ADD38DA957D}"/>
              </a:ext>
            </a:extLst>
          </p:cNvPr>
          <p:cNvSpPr>
            <a:spLocks noGrp="1"/>
          </p:cNvSpPr>
          <p:nvPr>
            <p:ph type="title"/>
          </p:nvPr>
        </p:nvSpPr>
        <p:spPr>
          <a:xfrm>
            <a:off x="1050879" y="609601"/>
            <a:ext cx="9810604" cy="1216024"/>
          </a:xfrm>
        </p:spPr>
        <p:txBody>
          <a:bodyPr vert="horz" lIns="91440" tIns="45720" rIns="91440" bIns="45720" rtlCol="0" anchor="ctr">
            <a:normAutofit/>
          </a:bodyPr>
          <a:lstStyle/>
          <a:p>
            <a:r>
              <a:rPr lang="en-US" dirty="0"/>
              <a:t>Tax Brackets </a:t>
            </a:r>
            <a:r>
              <a:rPr lang="en-US"/>
              <a:t>mfj</a:t>
            </a:r>
            <a:endParaRPr lang="en-US" dirty="0"/>
          </a:p>
        </p:txBody>
      </p:sp>
      <p:sp>
        <p:nvSpPr>
          <p:cNvPr id="15" name="Freeform: Shape 14">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a:extLst>
              <a:ext uri="{FF2B5EF4-FFF2-40B4-BE49-F238E27FC236}">
                <a16:creationId xmlns:a16="http://schemas.microsoft.com/office/drawing/2014/main" id="{C854F86F-687A-E80B-8AFB-00B0EEE5AA0E}"/>
              </a:ext>
            </a:extLst>
          </p:cNvPr>
          <p:cNvSpPr>
            <a:spLocks noChangeArrowheads="1"/>
          </p:cNvSpPr>
          <p:nvPr/>
        </p:nvSpPr>
        <p:spPr bwMode="auto">
          <a:xfrm>
            <a:off x="1384300" y="2345753"/>
            <a:ext cx="3130537" cy="64567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030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r>
              <a:rPr kumimoji="0" lang="en-US" altLang="en-US" sz="1500" b="1" i="0" u="none" strike="noStrike" cap="none" normalizeH="0" baseline="0">
                <a:ln>
                  <a:noFill/>
                </a:ln>
                <a:solidFill>
                  <a:srgbClr val="333333"/>
                </a:solidFill>
                <a:effectLst/>
                <a:latin typeface="EuclidCircularB"/>
              </a:rPr>
              <a:t>2022 Married Filing Jointly Tax Brackets</a:t>
            </a: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Content Placeholder 1">
            <a:extLst>
              <a:ext uri="{FF2B5EF4-FFF2-40B4-BE49-F238E27FC236}">
                <a16:creationId xmlns:a16="http://schemas.microsoft.com/office/drawing/2014/main" id="{CD7EF9BE-24CF-D2D3-B021-40792DF00CAC}"/>
              </a:ext>
            </a:extLst>
          </p:cNvPr>
          <p:cNvGraphicFramePr>
            <a:graphicFrameLocks noGrp="1"/>
          </p:cNvGraphicFramePr>
          <p:nvPr>
            <p:ph idx="1"/>
          </p:nvPr>
        </p:nvGraphicFramePr>
        <p:xfrm>
          <a:off x="1793589" y="1825625"/>
          <a:ext cx="8325424" cy="4429130"/>
        </p:xfrm>
        <a:graphic>
          <a:graphicData uri="http://schemas.openxmlformats.org/drawingml/2006/table">
            <a:tbl>
              <a:tblPr firstRow="1" bandRow="1"/>
              <a:tblGrid>
                <a:gridCol w="4162712">
                  <a:extLst>
                    <a:ext uri="{9D8B030D-6E8A-4147-A177-3AD203B41FA5}">
                      <a16:colId xmlns:a16="http://schemas.microsoft.com/office/drawing/2014/main" val="1155610611"/>
                    </a:ext>
                  </a:extLst>
                </a:gridCol>
                <a:gridCol w="4162712">
                  <a:extLst>
                    <a:ext uri="{9D8B030D-6E8A-4147-A177-3AD203B41FA5}">
                      <a16:colId xmlns:a16="http://schemas.microsoft.com/office/drawing/2014/main" val="3227817571"/>
                    </a:ext>
                  </a:extLst>
                </a:gridCol>
              </a:tblGrid>
              <a:tr h="366319">
                <a:tc>
                  <a:txBody>
                    <a:bodyPr/>
                    <a:lstStyle/>
                    <a:p>
                      <a:pPr algn="l" fontAlgn="ctr" latinLnBrk="0"/>
                      <a:r>
                        <a:rPr lang="en-US" sz="1600" b="1">
                          <a:solidFill>
                            <a:srgbClr val="FFFFFF"/>
                          </a:solidFill>
                          <a:effectLst/>
                          <a:latin typeface="EuclidCircularB"/>
                        </a:rPr>
                        <a:t>If taxable income is:</a:t>
                      </a:r>
                    </a:p>
                  </a:txBody>
                  <a:tcPr marL="83254" marR="83254" marT="41627" marB="41627" anchor="ctr">
                    <a:lnL>
                      <a:noFill/>
                    </a:lnL>
                    <a:lnR>
                      <a:noFill/>
                    </a:lnR>
                    <a:lnT>
                      <a:noFill/>
                    </a:lnT>
                    <a:lnB w="12700" cap="flat" cmpd="sng" algn="ctr">
                      <a:solidFill>
                        <a:srgbClr val="10D2A1"/>
                      </a:solidFill>
                      <a:prstDash val="solid"/>
                      <a:round/>
                      <a:headEnd type="none" w="med" len="med"/>
                      <a:tailEnd type="none" w="med" len="med"/>
                    </a:lnB>
                    <a:solidFill>
                      <a:srgbClr val="395BB6"/>
                    </a:solidFill>
                  </a:tcPr>
                </a:tc>
                <a:tc>
                  <a:txBody>
                    <a:bodyPr/>
                    <a:lstStyle/>
                    <a:p>
                      <a:pPr algn="l" fontAlgn="ctr" latinLnBrk="0"/>
                      <a:r>
                        <a:rPr lang="en-US" sz="1600" b="1">
                          <a:solidFill>
                            <a:srgbClr val="FFFFFF"/>
                          </a:solidFill>
                          <a:effectLst/>
                          <a:latin typeface="EuclidCircularB"/>
                        </a:rPr>
                        <a:t>The tax due is:</a:t>
                      </a:r>
                    </a:p>
                  </a:txBody>
                  <a:tcPr marL="83254" marR="83254" marT="41627" marB="41627" anchor="ctr">
                    <a:lnL>
                      <a:noFill/>
                    </a:lnL>
                    <a:lnR>
                      <a:noFill/>
                    </a:lnR>
                    <a:lnT>
                      <a:noFill/>
                    </a:lnT>
                    <a:lnB w="12700" cap="flat" cmpd="sng" algn="ctr">
                      <a:solidFill>
                        <a:srgbClr val="48D2A1"/>
                      </a:solidFill>
                      <a:prstDash val="solid"/>
                      <a:round/>
                      <a:headEnd type="none" w="med" len="med"/>
                      <a:tailEnd type="none" w="med" len="med"/>
                    </a:lnB>
                    <a:solidFill>
                      <a:srgbClr val="395BB6"/>
                    </a:solidFill>
                  </a:tcPr>
                </a:tc>
                <a:extLst>
                  <a:ext uri="{0D108BD9-81ED-4DB2-BD59-A6C34878D82A}">
                    <a16:rowId xmlns:a16="http://schemas.microsoft.com/office/drawing/2014/main" val="3305546195"/>
                  </a:ext>
                </a:extLst>
              </a:tr>
              <a:tr h="366319">
                <a:tc>
                  <a:txBody>
                    <a:bodyPr/>
                    <a:lstStyle/>
                    <a:p>
                      <a:pPr algn="l" fontAlgn="ctr" latinLnBrk="0"/>
                      <a:r>
                        <a:rPr lang="en-US" sz="1600" b="0">
                          <a:solidFill>
                            <a:srgbClr val="333333"/>
                          </a:solidFill>
                          <a:effectLst/>
                        </a:rPr>
                        <a:t>Not over $20,550</a:t>
                      </a:r>
                    </a:p>
                  </a:txBody>
                  <a:tcPr marL="83254" marR="83254" marT="41627" marB="41627" anchor="ctr">
                    <a:lnL w="9525" cap="flat" cmpd="sng" algn="ctr">
                      <a:solidFill>
                        <a:srgbClr val="A1ACE6"/>
                      </a:solidFill>
                      <a:prstDash val="solid"/>
                      <a:round/>
                      <a:headEnd type="none" w="med" len="med"/>
                      <a:tailEnd type="none" w="med" len="med"/>
                    </a:lnL>
                    <a:lnR>
                      <a:noFill/>
                    </a:lnR>
                    <a:lnT w="12700" cap="flat" cmpd="sng" algn="ctr">
                      <a:solidFill>
                        <a:srgbClr val="10D2A1"/>
                      </a:solidFill>
                      <a:prstDash val="solid"/>
                      <a:round/>
                      <a:headEnd type="none" w="med" len="med"/>
                      <a:tailEnd type="none" w="med" len="med"/>
                    </a:lnT>
                    <a:lnB>
                      <a:noFill/>
                    </a:lnB>
                    <a:solidFill>
                      <a:srgbClr val="F4F6FC"/>
                    </a:solidFill>
                  </a:tcPr>
                </a:tc>
                <a:tc>
                  <a:txBody>
                    <a:bodyPr/>
                    <a:lstStyle/>
                    <a:p>
                      <a:pPr algn="l" fontAlgn="ctr" latinLnBrk="0"/>
                      <a:r>
                        <a:rPr lang="en-US" sz="1600" b="0">
                          <a:solidFill>
                            <a:srgbClr val="333333"/>
                          </a:solidFill>
                          <a:effectLst/>
                        </a:rPr>
                        <a:t>10% of the taxable income</a:t>
                      </a:r>
                    </a:p>
                  </a:txBody>
                  <a:tcPr marL="83254" marR="83254" marT="41627" marB="41627" anchor="ctr">
                    <a:lnL>
                      <a:noFill/>
                    </a:lnL>
                    <a:lnR w="9525" cap="flat" cmpd="sng" algn="ctr">
                      <a:solidFill>
                        <a:srgbClr val="A1ACE6"/>
                      </a:solidFill>
                      <a:prstDash val="solid"/>
                      <a:round/>
                      <a:headEnd type="none" w="med" len="med"/>
                      <a:tailEnd type="none" w="med" len="med"/>
                    </a:lnR>
                    <a:lnT w="12700" cap="flat" cmpd="sng" algn="ctr">
                      <a:solidFill>
                        <a:srgbClr val="48D2A1"/>
                      </a:solidFill>
                      <a:prstDash val="solid"/>
                      <a:round/>
                      <a:headEnd type="none" w="med" len="med"/>
                      <a:tailEnd type="none" w="med" len="med"/>
                    </a:lnT>
                    <a:lnB>
                      <a:noFill/>
                    </a:lnB>
                    <a:solidFill>
                      <a:srgbClr val="F4F6FC"/>
                    </a:solidFill>
                  </a:tcPr>
                </a:tc>
                <a:extLst>
                  <a:ext uri="{0D108BD9-81ED-4DB2-BD59-A6C34878D82A}">
                    <a16:rowId xmlns:a16="http://schemas.microsoft.com/office/drawing/2014/main" val="3354627949"/>
                  </a:ext>
                </a:extLst>
              </a:tr>
              <a:tr h="616082">
                <a:tc>
                  <a:txBody>
                    <a:bodyPr/>
                    <a:lstStyle/>
                    <a:p>
                      <a:pPr algn="l" fontAlgn="ctr" latinLnBrk="0"/>
                      <a:r>
                        <a:rPr lang="en-US" sz="1600" b="0">
                          <a:solidFill>
                            <a:srgbClr val="333333"/>
                          </a:solidFill>
                          <a:effectLst/>
                        </a:rPr>
                        <a:t>Over $20,550 but not over $83,550</a:t>
                      </a:r>
                    </a:p>
                  </a:txBody>
                  <a:tcPr marL="83254" marR="83254" marT="41627" marB="41627" anchor="ctr">
                    <a:lnL w="9525" cap="flat" cmpd="sng" algn="ctr">
                      <a:solidFill>
                        <a:srgbClr val="A1ACE6"/>
                      </a:solidFill>
                      <a:prstDash val="solid"/>
                      <a:round/>
                      <a:headEnd type="none" w="med" len="med"/>
                      <a:tailEnd type="none" w="med" len="med"/>
                    </a:lnL>
                    <a:lnR>
                      <a:noFill/>
                    </a:lnR>
                    <a:lnT>
                      <a:noFill/>
                    </a:lnT>
                    <a:lnB>
                      <a:noFill/>
                    </a:lnB>
                    <a:solidFill>
                      <a:srgbClr val="FFFFFF"/>
                    </a:solidFill>
                  </a:tcPr>
                </a:tc>
                <a:tc>
                  <a:txBody>
                    <a:bodyPr/>
                    <a:lstStyle/>
                    <a:p>
                      <a:pPr algn="l" fontAlgn="ctr" latinLnBrk="0"/>
                      <a:r>
                        <a:rPr lang="en-US" sz="1600" b="0">
                          <a:solidFill>
                            <a:srgbClr val="333333"/>
                          </a:solidFill>
                          <a:effectLst/>
                        </a:rPr>
                        <a:t>$2,055 plus 12% of the excess over $20,550</a:t>
                      </a:r>
                    </a:p>
                  </a:txBody>
                  <a:tcPr marL="83254" marR="83254" marT="41627" marB="41627" anchor="ctr">
                    <a:lnL>
                      <a:noFill/>
                    </a:lnL>
                    <a:lnR w="9525" cap="flat" cmpd="sng" algn="ctr">
                      <a:solidFill>
                        <a:srgbClr val="A1ACE6"/>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19814805"/>
                  </a:ext>
                </a:extLst>
              </a:tr>
              <a:tr h="616082">
                <a:tc>
                  <a:txBody>
                    <a:bodyPr/>
                    <a:lstStyle/>
                    <a:p>
                      <a:pPr algn="l" fontAlgn="ctr" latinLnBrk="0"/>
                      <a:r>
                        <a:rPr lang="en-US" sz="1600" b="0">
                          <a:solidFill>
                            <a:srgbClr val="333333"/>
                          </a:solidFill>
                          <a:effectLst/>
                        </a:rPr>
                        <a:t>Over $83,550 but not over $178,150</a:t>
                      </a:r>
                    </a:p>
                  </a:txBody>
                  <a:tcPr marL="83254" marR="83254" marT="41627" marB="41627" anchor="ctr">
                    <a:lnL w="9525" cap="flat" cmpd="sng" algn="ctr">
                      <a:solidFill>
                        <a:srgbClr val="A1ACE6"/>
                      </a:solidFill>
                      <a:prstDash val="solid"/>
                      <a:round/>
                      <a:headEnd type="none" w="med" len="med"/>
                      <a:tailEnd type="none" w="med" len="med"/>
                    </a:lnL>
                    <a:lnR>
                      <a:noFill/>
                    </a:lnR>
                    <a:lnT>
                      <a:noFill/>
                    </a:lnT>
                    <a:lnB>
                      <a:noFill/>
                    </a:lnB>
                    <a:solidFill>
                      <a:srgbClr val="F4F6FC"/>
                    </a:solidFill>
                  </a:tcPr>
                </a:tc>
                <a:tc>
                  <a:txBody>
                    <a:bodyPr/>
                    <a:lstStyle/>
                    <a:p>
                      <a:pPr algn="l" fontAlgn="ctr" latinLnBrk="0"/>
                      <a:r>
                        <a:rPr lang="en-US" sz="1600" b="0">
                          <a:solidFill>
                            <a:srgbClr val="333333"/>
                          </a:solidFill>
                          <a:effectLst/>
                        </a:rPr>
                        <a:t>$9,615 plus 22% of the excess over $83,550</a:t>
                      </a:r>
                    </a:p>
                  </a:txBody>
                  <a:tcPr marL="83254" marR="83254" marT="41627" marB="41627" anchor="ctr">
                    <a:lnL>
                      <a:noFill/>
                    </a:lnL>
                    <a:lnR w="9525" cap="flat" cmpd="sng" algn="ctr">
                      <a:solidFill>
                        <a:srgbClr val="A1ACE6"/>
                      </a:solidFill>
                      <a:prstDash val="solid"/>
                      <a:round/>
                      <a:headEnd type="none" w="med" len="med"/>
                      <a:tailEnd type="none" w="med" len="med"/>
                    </a:lnR>
                    <a:lnT>
                      <a:noFill/>
                    </a:lnT>
                    <a:lnB>
                      <a:noFill/>
                    </a:lnB>
                    <a:solidFill>
                      <a:srgbClr val="F4F6FC"/>
                    </a:solidFill>
                  </a:tcPr>
                </a:tc>
                <a:extLst>
                  <a:ext uri="{0D108BD9-81ED-4DB2-BD59-A6C34878D82A}">
                    <a16:rowId xmlns:a16="http://schemas.microsoft.com/office/drawing/2014/main" val="1241442755"/>
                  </a:ext>
                </a:extLst>
              </a:tr>
              <a:tr h="616082">
                <a:tc>
                  <a:txBody>
                    <a:bodyPr/>
                    <a:lstStyle/>
                    <a:p>
                      <a:pPr algn="l" fontAlgn="ctr" latinLnBrk="0"/>
                      <a:r>
                        <a:rPr lang="en-US" sz="1600" b="0">
                          <a:solidFill>
                            <a:srgbClr val="333333"/>
                          </a:solidFill>
                          <a:effectLst/>
                        </a:rPr>
                        <a:t>Over $178,150 but not over $340,100</a:t>
                      </a:r>
                    </a:p>
                  </a:txBody>
                  <a:tcPr marL="83254" marR="83254" marT="41627" marB="41627" anchor="ctr">
                    <a:lnL w="9525" cap="flat" cmpd="sng" algn="ctr">
                      <a:solidFill>
                        <a:srgbClr val="A1ACE6"/>
                      </a:solidFill>
                      <a:prstDash val="solid"/>
                      <a:round/>
                      <a:headEnd type="none" w="med" len="med"/>
                      <a:tailEnd type="none" w="med" len="med"/>
                    </a:lnL>
                    <a:lnR>
                      <a:noFill/>
                    </a:lnR>
                    <a:lnT>
                      <a:noFill/>
                    </a:lnT>
                    <a:lnB>
                      <a:noFill/>
                    </a:lnB>
                    <a:solidFill>
                      <a:srgbClr val="FFFFFF"/>
                    </a:solidFill>
                  </a:tcPr>
                </a:tc>
                <a:tc>
                  <a:txBody>
                    <a:bodyPr/>
                    <a:lstStyle/>
                    <a:p>
                      <a:pPr algn="l" fontAlgn="ctr" latinLnBrk="0"/>
                      <a:r>
                        <a:rPr lang="en-US" sz="1600" b="0">
                          <a:solidFill>
                            <a:srgbClr val="333333"/>
                          </a:solidFill>
                          <a:effectLst/>
                        </a:rPr>
                        <a:t>$30,427 plus 24% of the excess over $178,150</a:t>
                      </a:r>
                    </a:p>
                  </a:txBody>
                  <a:tcPr marL="83254" marR="83254" marT="41627" marB="41627" anchor="ctr">
                    <a:lnL>
                      <a:noFill/>
                    </a:lnL>
                    <a:lnR w="9525" cap="flat" cmpd="sng" algn="ctr">
                      <a:solidFill>
                        <a:srgbClr val="A1ACE6"/>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15787131"/>
                  </a:ext>
                </a:extLst>
              </a:tr>
              <a:tr h="616082">
                <a:tc>
                  <a:txBody>
                    <a:bodyPr/>
                    <a:lstStyle/>
                    <a:p>
                      <a:pPr algn="l" fontAlgn="ctr" latinLnBrk="0"/>
                      <a:r>
                        <a:rPr lang="en-US" sz="1600" b="0">
                          <a:solidFill>
                            <a:srgbClr val="333333"/>
                          </a:solidFill>
                          <a:effectLst/>
                        </a:rPr>
                        <a:t>Over $340,100 but not over $431,900</a:t>
                      </a:r>
                    </a:p>
                  </a:txBody>
                  <a:tcPr marL="83254" marR="83254" marT="41627" marB="41627" anchor="ctr">
                    <a:lnL w="9525" cap="flat" cmpd="sng" algn="ctr">
                      <a:solidFill>
                        <a:srgbClr val="A1ACE6"/>
                      </a:solidFill>
                      <a:prstDash val="solid"/>
                      <a:round/>
                      <a:headEnd type="none" w="med" len="med"/>
                      <a:tailEnd type="none" w="med" len="med"/>
                    </a:lnL>
                    <a:lnR>
                      <a:noFill/>
                    </a:lnR>
                    <a:lnT>
                      <a:noFill/>
                    </a:lnT>
                    <a:lnB>
                      <a:noFill/>
                    </a:lnB>
                    <a:solidFill>
                      <a:srgbClr val="F4F6FC"/>
                    </a:solidFill>
                  </a:tcPr>
                </a:tc>
                <a:tc>
                  <a:txBody>
                    <a:bodyPr/>
                    <a:lstStyle/>
                    <a:p>
                      <a:pPr algn="l" fontAlgn="ctr" latinLnBrk="0"/>
                      <a:r>
                        <a:rPr lang="en-US" sz="1600" b="0">
                          <a:solidFill>
                            <a:srgbClr val="333333"/>
                          </a:solidFill>
                          <a:effectLst/>
                        </a:rPr>
                        <a:t>$69,295 plus 32% of the excess over $340,100</a:t>
                      </a:r>
                    </a:p>
                  </a:txBody>
                  <a:tcPr marL="83254" marR="83254" marT="41627" marB="41627" anchor="ctr">
                    <a:lnL>
                      <a:noFill/>
                    </a:lnL>
                    <a:lnR w="9525" cap="flat" cmpd="sng" algn="ctr">
                      <a:solidFill>
                        <a:srgbClr val="A1ACE6"/>
                      </a:solidFill>
                      <a:prstDash val="solid"/>
                      <a:round/>
                      <a:headEnd type="none" w="med" len="med"/>
                      <a:tailEnd type="none" w="med" len="med"/>
                    </a:lnR>
                    <a:lnT>
                      <a:noFill/>
                    </a:lnT>
                    <a:lnB>
                      <a:noFill/>
                    </a:lnB>
                    <a:solidFill>
                      <a:srgbClr val="F4F6FC"/>
                    </a:solidFill>
                  </a:tcPr>
                </a:tc>
                <a:extLst>
                  <a:ext uri="{0D108BD9-81ED-4DB2-BD59-A6C34878D82A}">
                    <a16:rowId xmlns:a16="http://schemas.microsoft.com/office/drawing/2014/main" val="4169496801"/>
                  </a:ext>
                </a:extLst>
              </a:tr>
              <a:tr h="616082">
                <a:tc>
                  <a:txBody>
                    <a:bodyPr/>
                    <a:lstStyle/>
                    <a:p>
                      <a:pPr algn="l" fontAlgn="ctr" latinLnBrk="0"/>
                      <a:r>
                        <a:rPr lang="en-US" sz="1600" b="0">
                          <a:solidFill>
                            <a:srgbClr val="333333"/>
                          </a:solidFill>
                          <a:effectLst/>
                        </a:rPr>
                        <a:t>Over $431,900 but not over $647,850</a:t>
                      </a:r>
                    </a:p>
                  </a:txBody>
                  <a:tcPr marL="83254" marR="83254" marT="41627" marB="41627" anchor="ctr">
                    <a:lnL w="9525" cap="flat" cmpd="sng" algn="ctr">
                      <a:solidFill>
                        <a:srgbClr val="A1ACE6"/>
                      </a:solidFill>
                      <a:prstDash val="solid"/>
                      <a:round/>
                      <a:headEnd type="none" w="med" len="med"/>
                      <a:tailEnd type="none" w="med" len="med"/>
                    </a:lnL>
                    <a:lnR>
                      <a:noFill/>
                    </a:lnR>
                    <a:lnT>
                      <a:noFill/>
                    </a:lnT>
                    <a:lnB>
                      <a:noFill/>
                    </a:lnB>
                    <a:solidFill>
                      <a:srgbClr val="FFFFFF"/>
                    </a:solidFill>
                  </a:tcPr>
                </a:tc>
                <a:tc>
                  <a:txBody>
                    <a:bodyPr/>
                    <a:lstStyle/>
                    <a:p>
                      <a:pPr algn="l" fontAlgn="ctr" latinLnBrk="0"/>
                      <a:r>
                        <a:rPr lang="en-US" sz="1600" b="0">
                          <a:solidFill>
                            <a:srgbClr val="333333"/>
                          </a:solidFill>
                          <a:effectLst/>
                        </a:rPr>
                        <a:t>$98,671 plus 35% of the excess over $431,900</a:t>
                      </a:r>
                    </a:p>
                  </a:txBody>
                  <a:tcPr marL="83254" marR="83254" marT="41627" marB="41627" anchor="ctr">
                    <a:lnL>
                      <a:noFill/>
                    </a:lnL>
                    <a:lnR w="9525" cap="flat" cmpd="sng" algn="ctr">
                      <a:solidFill>
                        <a:srgbClr val="A1ACE6"/>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989521626"/>
                  </a:ext>
                </a:extLst>
              </a:tr>
              <a:tr h="616082">
                <a:tc>
                  <a:txBody>
                    <a:bodyPr/>
                    <a:lstStyle/>
                    <a:p>
                      <a:pPr algn="l" fontAlgn="ctr" latinLnBrk="0"/>
                      <a:r>
                        <a:rPr lang="en-US" sz="1600" b="0">
                          <a:solidFill>
                            <a:srgbClr val="333333"/>
                          </a:solidFill>
                          <a:effectLst/>
                        </a:rPr>
                        <a:t>Over $647,850</a:t>
                      </a:r>
                    </a:p>
                  </a:txBody>
                  <a:tcPr marL="83254" marR="83254" marT="41627" marB="41627" anchor="ctr">
                    <a:lnL w="9525" cap="flat" cmpd="sng" algn="ctr">
                      <a:solidFill>
                        <a:srgbClr val="A1ACE6"/>
                      </a:solidFill>
                      <a:prstDash val="solid"/>
                      <a:round/>
                      <a:headEnd type="none" w="med" len="med"/>
                      <a:tailEnd type="none" w="med" len="med"/>
                    </a:lnL>
                    <a:lnR>
                      <a:noFill/>
                    </a:lnR>
                    <a:lnT>
                      <a:noFill/>
                    </a:lnT>
                    <a:lnB w="9525" cap="flat" cmpd="sng" algn="ctr">
                      <a:solidFill>
                        <a:srgbClr val="A1ACE6"/>
                      </a:solidFill>
                      <a:prstDash val="solid"/>
                      <a:round/>
                      <a:headEnd type="none" w="med" len="med"/>
                      <a:tailEnd type="none" w="med" len="med"/>
                    </a:lnB>
                    <a:solidFill>
                      <a:srgbClr val="F4F6FC"/>
                    </a:solidFill>
                  </a:tcPr>
                </a:tc>
                <a:tc>
                  <a:txBody>
                    <a:bodyPr/>
                    <a:lstStyle/>
                    <a:p>
                      <a:pPr algn="l" fontAlgn="ctr" latinLnBrk="0"/>
                      <a:r>
                        <a:rPr lang="en-US" sz="1600" b="0">
                          <a:solidFill>
                            <a:srgbClr val="333333"/>
                          </a:solidFill>
                          <a:effectLst/>
                        </a:rPr>
                        <a:t>$174,253.50 plus 37% of the excess over $647,850</a:t>
                      </a:r>
                    </a:p>
                  </a:txBody>
                  <a:tcPr marL="83254" marR="83254" marT="41627" marB="41627" anchor="ctr">
                    <a:lnL>
                      <a:noFill/>
                    </a:lnL>
                    <a:lnR w="9525" cap="flat" cmpd="sng" algn="ctr">
                      <a:solidFill>
                        <a:srgbClr val="A1ACE6"/>
                      </a:solidFill>
                      <a:prstDash val="solid"/>
                      <a:round/>
                      <a:headEnd type="none" w="med" len="med"/>
                      <a:tailEnd type="none" w="med" len="med"/>
                    </a:lnR>
                    <a:lnT>
                      <a:noFill/>
                    </a:lnT>
                    <a:lnB w="9525" cap="flat" cmpd="sng" algn="ctr">
                      <a:solidFill>
                        <a:srgbClr val="A1ACE6"/>
                      </a:solidFill>
                      <a:prstDash val="solid"/>
                      <a:round/>
                      <a:headEnd type="none" w="med" len="med"/>
                      <a:tailEnd type="none" w="med" len="med"/>
                    </a:lnB>
                    <a:solidFill>
                      <a:srgbClr val="F4F6FC"/>
                    </a:solidFill>
                  </a:tcPr>
                </a:tc>
                <a:extLst>
                  <a:ext uri="{0D108BD9-81ED-4DB2-BD59-A6C34878D82A}">
                    <a16:rowId xmlns:a16="http://schemas.microsoft.com/office/drawing/2014/main" val="1674109970"/>
                  </a:ext>
                </a:extLst>
              </a:tr>
            </a:tbl>
          </a:graphicData>
        </a:graphic>
      </p:graphicFrame>
    </p:spTree>
    <p:extLst>
      <p:ext uri="{BB962C8B-B14F-4D97-AF65-F5344CB8AC3E}">
        <p14:creationId xmlns:p14="http://schemas.microsoft.com/office/powerpoint/2010/main" val="1848910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C4CE9EB-6BB9-AFDF-01DC-E3A2396BE143}"/>
              </a:ext>
            </a:extLst>
          </p:cNvPr>
          <p:cNvSpPr>
            <a:spLocks noGrp="1"/>
          </p:cNvSpPr>
          <p:nvPr>
            <p:ph type="title"/>
          </p:nvPr>
        </p:nvSpPr>
        <p:spPr>
          <a:xfrm>
            <a:off x="1050879" y="609601"/>
            <a:ext cx="9810604" cy="1216024"/>
          </a:xfrm>
        </p:spPr>
        <p:txBody>
          <a:bodyPr>
            <a:normAutofit/>
          </a:bodyPr>
          <a:lstStyle/>
          <a:p>
            <a:r>
              <a:rPr lang="en-US" dirty="0" err="1"/>
              <a:t>irmma</a:t>
            </a:r>
            <a:endParaRPr lang="en-US" dirty="0"/>
          </a:p>
        </p:txBody>
      </p:sp>
      <p:sp>
        <p:nvSpPr>
          <p:cNvPr id="3" name="Content Placeholder 2">
            <a:extLst>
              <a:ext uri="{FF2B5EF4-FFF2-40B4-BE49-F238E27FC236}">
                <a16:creationId xmlns:a16="http://schemas.microsoft.com/office/drawing/2014/main" id="{F804D932-1D7C-54E9-C3BA-BC0C6E79F233}"/>
              </a:ext>
            </a:extLst>
          </p:cNvPr>
          <p:cNvSpPr>
            <a:spLocks noGrp="1"/>
          </p:cNvSpPr>
          <p:nvPr>
            <p:ph idx="1"/>
          </p:nvPr>
        </p:nvSpPr>
        <p:spPr>
          <a:xfrm>
            <a:off x="1050879" y="2296161"/>
            <a:ext cx="4788505" cy="3846012"/>
          </a:xfrm>
        </p:spPr>
        <p:txBody>
          <a:bodyPr>
            <a:normAutofit/>
          </a:bodyPr>
          <a:lstStyle/>
          <a:p>
            <a:r>
              <a:rPr lang="en-US" b="0" i="0">
                <a:effectLst/>
                <a:latin typeface="Georgia" panose="02040502050405020303" pitchFamily="18" charset="0"/>
              </a:rPr>
              <a:t>IRMAA stands for the Income Related Monthly Adjustment Amount that is added to some people’s Medicare premiums. While most people who receive Medicare benefits when they reach age 65 will never have to worry about IRMAA, those with higher incomes are charged extra each month for their coverage.</a:t>
            </a:r>
            <a:endParaRPr lang="en-US" dirty="0"/>
          </a:p>
        </p:txBody>
      </p:sp>
      <p:pic>
        <p:nvPicPr>
          <p:cNvPr id="7" name="Graphic 6" descr="Health">
            <a:extLst>
              <a:ext uri="{FF2B5EF4-FFF2-40B4-BE49-F238E27FC236}">
                <a16:creationId xmlns:a16="http://schemas.microsoft.com/office/drawing/2014/main" id="{678FFADC-A792-DDFC-CCED-C9D242C67C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1673" y="1978172"/>
            <a:ext cx="3846011" cy="3846011"/>
          </a:xfrm>
          <a:prstGeom prst="rect">
            <a:avLst/>
          </a:prstGeom>
        </p:spPr>
      </p:pic>
      <p:sp>
        <p:nvSpPr>
          <p:cNvPr id="14" name="Freeform: Shape 13">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192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0B2C62-7CCB-B9AD-D22D-4E3063B233E0}"/>
              </a:ext>
            </a:extLst>
          </p:cNvPr>
          <p:cNvSpPr>
            <a:spLocks noGrp="1"/>
          </p:cNvSpPr>
          <p:nvPr>
            <p:ph type="title"/>
          </p:nvPr>
        </p:nvSpPr>
        <p:spPr>
          <a:xfrm>
            <a:off x="1050879" y="609601"/>
            <a:ext cx="4476464" cy="1216024"/>
          </a:xfrm>
        </p:spPr>
        <p:txBody>
          <a:bodyPr>
            <a:normAutofit/>
          </a:bodyPr>
          <a:lstStyle/>
          <a:p>
            <a:r>
              <a:rPr lang="en-US"/>
              <a:t>Today’s  topics</a:t>
            </a:r>
            <a:endParaRPr lang="en-US" dirty="0"/>
          </a:p>
        </p:txBody>
      </p:sp>
      <p:sp>
        <p:nvSpPr>
          <p:cNvPr id="24" name="Content Placeholder 2">
            <a:extLst>
              <a:ext uri="{FF2B5EF4-FFF2-40B4-BE49-F238E27FC236}">
                <a16:creationId xmlns:a16="http://schemas.microsoft.com/office/drawing/2014/main" id="{EDEEABBC-27E4-6C36-BD9C-ED4B5744BA1F}"/>
              </a:ext>
            </a:extLst>
          </p:cNvPr>
          <p:cNvSpPr>
            <a:spLocks noGrp="1"/>
          </p:cNvSpPr>
          <p:nvPr>
            <p:ph idx="1"/>
          </p:nvPr>
        </p:nvSpPr>
        <p:spPr>
          <a:xfrm>
            <a:off x="1050879" y="2163685"/>
            <a:ext cx="3875963" cy="4107020"/>
          </a:xfrm>
        </p:spPr>
        <p:txBody>
          <a:bodyPr>
            <a:normAutofit/>
          </a:bodyPr>
          <a:lstStyle/>
          <a:p>
            <a:r>
              <a:rPr lang="en-US" dirty="0"/>
              <a:t>Income tax filing objectives</a:t>
            </a:r>
          </a:p>
          <a:p>
            <a:r>
              <a:rPr lang="en-US" dirty="0"/>
              <a:t>Filing exemption based on gross income</a:t>
            </a:r>
          </a:p>
          <a:p>
            <a:r>
              <a:rPr lang="en-US" dirty="0"/>
              <a:t>Due dates, penalties and interest</a:t>
            </a:r>
          </a:p>
          <a:p>
            <a:r>
              <a:rPr lang="en-US" dirty="0"/>
              <a:t>Itemized deductions</a:t>
            </a:r>
          </a:p>
          <a:p>
            <a:r>
              <a:rPr lang="en-US" dirty="0"/>
              <a:t>Retirement</a:t>
            </a:r>
          </a:p>
          <a:p>
            <a:r>
              <a:rPr lang="en-US" dirty="0"/>
              <a:t>Small business and Gig workers</a:t>
            </a:r>
          </a:p>
          <a:p>
            <a:r>
              <a:rPr lang="en-US" dirty="0"/>
              <a:t>Unique situations, sale of home, capital gains, </a:t>
            </a:r>
            <a:r>
              <a:rPr lang="en-US" dirty="0" err="1"/>
              <a:t>etc</a:t>
            </a:r>
            <a:endParaRPr lang="en-US" dirty="0"/>
          </a:p>
          <a:p>
            <a:r>
              <a:rPr lang="en-US" dirty="0"/>
              <a:t>New tax laws</a:t>
            </a:r>
          </a:p>
          <a:p>
            <a:endParaRPr lang="en-US" dirty="0"/>
          </a:p>
          <a:p>
            <a:endParaRPr lang="en-US" dirty="0"/>
          </a:p>
        </p:txBody>
      </p:sp>
      <p:pic>
        <p:nvPicPr>
          <p:cNvPr id="5" name="Picture 4" descr="Calculator and folders">
            <a:extLst>
              <a:ext uri="{FF2B5EF4-FFF2-40B4-BE49-F238E27FC236}">
                <a16:creationId xmlns:a16="http://schemas.microsoft.com/office/drawing/2014/main" id="{36D76C8B-C647-0381-D065-B304497114FE}"/>
              </a:ext>
            </a:extLst>
          </p:cNvPr>
          <p:cNvPicPr>
            <a:picLocks noChangeAspect="1"/>
          </p:cNvPicPr>
          <p:nvPr/>
        </p:nvPicPr>
        <p:blipFill rotWithShape="1">
          <a:blip r:embed="rId2"/>
          <a:srcRect l="4725" r="26064"/>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1366010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2F8514-B96E-46FE-14E1-CBCB614EC582}"/>
              </a:ext>
            </a:extLst>
          </p:cNvPr>
          <p:cNvSpPr>
            <a:spLocks noGrp="1"/>
          </p:cNvSpPr>
          <p:nvPr>
            <p:ph type="title"/>
          </p:nvPr>
        </p:nvSpPr>
        <p:spPr>
          <a:xfrm>
            <a:off x="1050879" y="609601"/>
            <a:ext cx="9810604" cy="1216024"/>
          </a:xfrm>
        </p:spPr>
        <p:txBody>
          <a:bodyPr>
            <a:normAutofit/>
          </a:bodyPr>
          <a:lstStyle/>
          <a:p>
            <a:pPr marL="0" marR="0" lvl="0" indent="0" defTabSz="914400" rtl="0" eaLnBrk="0" fontAlgn="base" latinLnBrk="0" hangingPunct="0">
              <a:spcBef>
                <a:spcPct val="0"/>
              </a:spcBef>
              <a:spcAft>
                <a:spcPct val="0"/>
              </a:spcAft>
              <a:buClrTx/>
              <a:buSzTx/>
              <a:buFontTx/>
              <a:buNone/>
              <a:tabLst/>
            </a:pPr>
            <a:r>
              <a:rPr kumimoji="0" lang="en-US" altLang="en-US" b="0" i="0" u="none" strike="noStrike" cap="none" normalizeH="0" baseline="0">
                <a:ln>
                  <a:noFill/>
                </a:ln>
                <a:effectLst/>
                <a:latin typeface="Sora"/>
              </a:rPr>
              <a:t>2023 Part B Medicare IRMAA Bracket</a:t>
            </a:r>
          </a:p>
          <a:p>
            <a:pPr marL="0" marR="0" lvl="0" indent="0" defTabSz="914400" rtl="0" eaLnBrk="0" fontAlgn="base" latinLnBrk="0" hangingPunct="0">
              <a:spcBef>
                <a:spcPct val="0"/>
              </a:spcBef>
              <a:spcAft>
                <a:spcPct val="0"/>
              </a:spcAft>
              <a:buClrTx/>
              <a:buSzTx/>
              <a:buFontTx/>
              <a:buNone/>
              <a:tabLst/>
            </a:pPr>
            <a:endParaRPr kumimoji="0" lang="en-US" altLang="en-US" b="0" i="0" u="none" strike="noStrike" cap="none" normalizeH="0" baseline="0">
              <a:ln>
                <a:noFill/>
              </a:ln>
              <a:effectLst/>
              <a:latin typeface="Arial" panose="020B0604020202020204" pitchFamily="34" charset="0"/>
            </a:endParaRPr>
          </a:p>
        </p:txBody>
      </p:sp>
      <p:sp>
        <p:nvSpPr>
          <p:cNvPr id="14" name="Freeform: Shape 13">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AE0B7A9B-F03E-E1FC-B78C-8DEC92BD8494}"/>
              </a:ext>
            </a:extLst>
          </p:cNvPr>
          <p:cNvGraphicFramePr>
            <a:graphicFrameLocks noGrp="1"/>
          </p:cNvGraphicFramePr>
          <p:nvPr>
            <p:ph idx="1"/>
            <p:extLst>
              <p:ext uri="{D42A27DB-BD31-4B8C-83A1-F6EECF244321}">
                <p14:modId xmlns:p14="http://schemas.microsoft.com/office/powerpoint/2010/main" val="2510278959"/>
              </p:ext>
            </p:extLst>
          </p:nvPr>
        </p:nvGraphicFramePr>
        <p:xfrm>
          <a:off x="1050925" y="2504901"/>
          <a:ext cx="9810751" cy="3070575"/>
        </p:xfrm>
        <a:graphic>
          <a:graphicData uri="http://schemas.openxmlformats.org/drawingml/2006/table">
            <a:tbl>
              <a:tblPr firstRow="1" bandRow="1"/>
              <a:tblGrid>
                <a:gridCol w="2515108">
                  <a:extLst>
                    <a:ext uri="{9D8B030D-6E8A-4147-A177-3AD203B41FA5}">
                      <a16:colId xmlns:a16="http://schemas.microsoft.com/office/drawing/2014/main" val="3266475594"/>
                    </a:ext>
                  </a:extLst>
                </a:gridCol>
                <a:gridCol w="2431881">
                  <a:extLst>
                    <a:ext uri="{9D8B030D-6E8A-4147-A177-3AD203B41FA5}">
                      <a16:colId xmlns:a16="http://schemas.microsoft.com/office/drawing/2014/main" val="2547106480"/>
                    </a:ext>
                  </a:extLst>
                </a:gridCol>
                <a:gridCol w="2431881">
                  <a:extLst>
                    <a:ext uri="{9D8B030D-6E8A-4147-A177-3AD203B41FA5}">
                      <a16:colId xmlns:a16="http://schemas.microsoft.com/office/drawing/2014/main" val="2506778336"/>
                    </a:ext>
                  </a:extLst>
                </a:gridCol>
                <a:gridCol w="2431881">
                  <a:extLst>
                    <a:ext uri="{9D8B030D-6E8A-4147-A177-3AD203B41FA5}">
                      <a16:colId xmlns:a16="http://schemas.microsoft.com/office/drawing/2014/main" val="2328320009"/>
                    </a:ext>
                  </a:extLst>
                </a:gridCol>
              </a:tblGrid>
              <a:tr h="867771">
                <a:tc>
                  <a:txBody>
                    <a:bodyPr/>
                    <a:lstStyle/>
                    <a:p>
                      <a:pPr fontAlgn="t"/>
                      <a:r>
                        <a:rPr lang="en-US" sz="1600" b="1">
                          <a:effectLst/>
                        </a:rPr>
                        <a:t>2021 MAGI Single</a:t>
                      </a:r>
                      <a:endParaRPr lang="en-US" sz="1600">
                        <a:effectLst/>
                      </a:endParaRPr>
                    </a:p>
                  </a:txBody>
                  <a:tcPr marL="83439" marR="83439" marT="41720" marB="41720">
                    <a:lnL>
                      <a:noFill/>
                    </a:lnL>
                    <a:lnR>
                      <a:noFill/>
                    </a:lnR>
                    <a:lnT>
                      <a:noFill/>
                    </a:lnT>
                    <a:lnB>
                      <a:noFill/>
                    </a:lnB>
                    <a:solidFill>
                      <a:srgbClr val="F0F0F0"/>
                    </a:solidFill>
                  </a:tcPr>
                </a:tc>
                <a:tc>
                  <a:txBody>
                    <a:bodyPr/>
                    <a:lstStyle/>
                    <a:p>
                      <a:pPr fontAlgn="t"/>
                      <a:r>
                        <a:rPr lang="en-US" sz="1600" b="1">
                          <a:effectLst/>
                        </a:rPr>
                        <a:t>2021 MAGI Married Filing Jointly</a:t>
                      </a:r>
                      <a:endParaRPr lang="en-US" sz="1600">
                        <a:effectLst/>
                      </a:endParaRPr>
                    </a:p>
                  </a:txBody>
                  <a:tcPr marL="83439" marR="83439" marT="41720" marB="41720">
                    <a:lnL>
                      <a:noFill/>
                    </a:lnL>
                    <a:lnR>
                      <a:noFill/>
                    </a:lnR>
                    <a:lnT>
                      <a:noFill/>
                    </a:lnT>
                    <a:lnB>
                      <a:noFill/>
                    </a:lnB>
                    <a:solidFill>
                      <a:srgbClr val="F0F0F0"/>
                    </a:solidFill>
                  </a:tcPr>
                </a:tc>
                <a:tc>
                  <a:txBody>
                    <a:bodyPr/>
                    <a:lstStyle/>
                    <a:p>
                      <a:pPr fontAlgn="t"/>
                      <a:r>
                        <a:rPr lang="en-US" sz="1600" b="1">
                          <a:effectLst/>
                        </a:rPr>
                        <a:t>Part B Premium (Monthly)</a:t>
                      </a:r>
                      <a:endParaRPr lang="en-US" sz="1600">
                        <a:effectLst/>
                      </a:endParaRPr>
                    </a:p>
                  </a:txBody>
                  <a:tcPr marL="83439" marR="83439" marT="41720" marB="41720">
                    <a:lnL>
                      <a:noFill/>
                    </a:lnL>
                    <a:lnR>
                      <a:noFill/>
                    </a:lnR>
                    <a:lnT>
                      <a:noFill/>
                    </a:lnT>
                    <a:lnB>
                      <a:noFill/>
                    </a:lnB>
                    <a:solidFill>
                      <a:srgbClr val="F0F0F0"/>
                    </a:solidFill>
                  </a:tcPr>
                </a:tc>
                <a:tc>
                  <a:txBody>
                    <a:bodyPr/>
                    <a:lstStyle/>
                    <a:p>
                      <a:pPr fontAlgn="t"/>
                      <a:r>
                        <a:rPr lang="en-US" sz="1600" b="1">
                          <a:effectLst/>
                        </a:rPr>
                        <a:t>Additional Increase from Prior Bracket (Monthly)</a:t>
                      </a:r>
                      <a:endParaRPr lang="en-US" sz="1600">
                        <a:effectLst/>
                      </a:endParaRPr>
                    </a:p>
                  </a:txBody>
                  <a:tcPr marL="83439" marR="83439" marT="41720" marB="41720">
                    <a:lnL>
                      <a:noFill/>
                    </a:lnL>
                    <a:lnR>
                      <a:noFill/>
                    </a:lnR>
                    <a:lnT>
                      <a:noFill/>
                    </a:lnT>
                    <a:lnB>
                      <a:noFill/>
                    </a:lnB>
                    <a:solidFill>
                      <a:srgbClr val="F0F0F0"/>
                    </a:solidFill>
                  </a:tcPr>
                </a:tc>
                <a:extLst>
                  <a:ext uri="{0D108BD9-81ED-4DB2-BD59-A6C34878D82A}">
                    <a16:rowId xmlns:a16="http://schemas.microsoft.com/office/drawing/2014/main" val="4121035037"/>
                  </a:ext>
                </a:extLst>
              </a:tr>
              <a:tr h="367134">
                <a:tc>
                  <a:txBody>
                    <a:bodyPr/>
                    <a:lstStyle/>
                    <a:p>
                      <a:pPr fontAlgn="t"/>
                      <a:r>
                        <a:rPr lang="en-US" sz="1600">
                          <a:effectLst/>
                        </a:rPr>
                        <a:t>$97,000 or less</a:t>
                      </a:r>
                    </a:p>
                  </a:txBody>
                  <a:tcPr marL="83439" marR="83439" marT="41720" marB="41720">
                    <a:lnL>
                      <a:noFill/>
                    </a:lnL>
                    <a:lnR>
                      <a:noFill/>
                    </a:lnR>
                    <a:lnT>
                      <a:noFill/>
                    </a:lnT>
                    <a:lnB>
                      <a:noFill/>
                    </a:lnB>
                  </a:tcPr>
                </a:tc>
                <a:tc>
                  <a:txBody>
                    <a:bodyPr/>
                    <a:lstStyle/>
                    <a:p>
                      <a:pPr fontAlgn="t"/>
                      <a:r>
                        <a:rPr lang="en-US" sz="1600">
                          <a:effectLst/>
                        </a:rPr>
                        <a:t>$194,000 or less</a:t>
                      </a:r>
                    </a:p>
                  </a:txBody>
                  <a:tcPr marL="83439" marR="83439" marT="41720" marB="41720">
                    <a:lnL>
                      <a:noFill/>
                    </a:lnL>
                    <a:lnR>
                      <a:noFill/>
                    </a:lnR>
                    <a:lnT>
                      <a:noFill/>
                    </a:lnT>
                    <a:lnB>
                      <a:noFill/>
                    </a:lnB>
                  </a:tcPr>
                </a:tc>
                <a:tc>
                  <a:txBody>
                    <a:bodyPr/>
                    <a:lstStyle/>
                    <a:p>
                      <a:pPr fontAlgn="t"/>
                      <a:r>
                        <a:rPr lang="en-US" sz="1600">
                          <a:effectLst/>
                        </a:rPr>
                        <a:t>$164.90</a:t>
                      </a:r>
                    </a:p>
                  </a:txBody>
                  <a:tcPr marL="83439" marR="83439" marT="41720" marB="41720">
                    <a:lnL>
                      <a:noFill/>
                    </a:lnL>
                    <a:lnR>
                      <a:noFill/>
                    </a:lnR>
                    <a:lnT>
                      <a:noFill/>
                    </a:lnT>
                    <a:lnB>
                      <a:noFill/>
                    </a:lnB>
                  </a:tcPr>
                </a:tc>
                <a:tc>
                  <a:txBody>
                    <a:bodyPr/>
                    <a:lstStyle/>
                    <a:p>
                      <a:pPr fontAlgn="t"/>
                      <a:endParaRPr lang="en-US" sz="1600">
                        <a:effectLst/>
                      </a:endParaRPr>
                    </a:p>
                  </a:txBody>
                  <a:tcPr marL="83439" marR="83439" marT="41720" marB="41720">
                    <a:lnL>
                      <a:noFill/>
                    </a:lnL>
                    <a:lnR>
                      <a:noFill/>
                    </a:lnR>
                    <a:lnT>
                      <a:noFill/>
                    </a:lnT>
                    <a:lnB>
                      <a:noFill/>
                    </a:lnB>
                  </a:tcPr>
                </a:tc>
                <a:extLst>
                  <a:ext uri="{0D108BD9-81ED-4DB2-BD59-A6C34878D82A}">
                    <a16:rowId xmlns:a16="http://schemas.microsoft.com/office/drawing/2014/main" val="4052659720"/>
                  </a:ext>
                </a:extLst>
              </a:tr>
              <a:tr h="367134">
                <a:tc>
                  <a:txBody>
                    <a:bodyPr/>
                    <a:lstStyle/>
                    <a:p>
                      <a:pPr fontAlgn="t"/>
                      <a:r>
                        <a:rPr lang="en-US" sz="1600">
                          <a:effectLst/>
                        </a:rPr>
                        <a:t>$97,001 – $123,000</a:t>
                      </a:r>
                    </a:p>
                  </a:txBody>
                  <a:tcPr marL="83439" marR="83439" marT="41720" marB="41720">
                    <a:lnL>
                      <a:noFill/>
                    </a:lnL>
                    <a:lnR>
                      <a:noFill/>
                    </a:lnR>
                    <a:lnT>
                      <a:noFill/>
                    </a:lnT>
                    <a:lnB>
                      <a:noFill/>
                    </a:lnB>
                    <a:solidFill>
                      <a:srgbClr val="F0F0F0"/>
                    </a:solidFill>
                  </a:tcPr>
                </a:tc>
                <a:tc>
                  <a:txBody>
                    <a:bodyPr/>
                    <a:lstStyle/>
                    <a:p>
                      <a:pPr fontAlgn="t"/>
                      <a:r>
                        <a:rPr lang="en-US" sz="1600">
                          <a:effectLst/>
                        </a:rPr>
                        <a:t>$194,001 – $246,000</a:t>
                      </a:r>
                    </a:p>
                  </a:txBody>
                  <a:tcPr marL="83439" marR="83439" marT="41720" marB="41720">
                    <a:lnL>
                      <a:noFill/>
                    </a:lnL>
                    <a:lnR>
                      <a:noFill/>
                    </a:lnR>
                    <a:lnT>
                      <a:noFill/>
                    </a:lnT>
                    <a:lnB>
                      <a:noFill/>
                    </a:lnB>
                    <a:solidFill>
                      <a:srgbClr val="F0F0F0"/>
                    </a:solidFill>
                  </a:tcPr>
                </a:tc>
                <a:tc>
                  <a:txBody>
                    <a:bodyPr/>
                    <a:lstStyle/>
                    <a:p>
                      <a:pPr fontAlgn="t"/>
                      <a:r>
                        <a:rPr lang="en-US" sz="1600">
                          <a:effectLst/>
                        </a:rPr>
                        <a:t>$230.80</a:t>
                      </a:r>
                    </a:p>
                  </a:txBody>
                  <a:tcPr marL="83439" marR="83439" marT="41720" marB="41720">
                    <a:lnL>
                      <a:noFill/>
                    </a:lnL>
                    <a:lnR>
                      <a:noFill/>
                    </a:lnR>
                    <a:lnT>
                      <a:noFill/>
                    </a:lnT>
                    <a:lnB>
                      <a:noFill/>
                    </a:lnB>
                    <a:solidFill>
                      <a:srgbClr val="F0F0F0"/>
                    </a:solidFill>
                  </a:tcPr>
                </a:tc>
                <a:tc>
                  <a:txBody>
                    <a:bodyPr/>
                    <a:lstStyle/>
                    <a:p>
                      <a:pPr fontAlgn="t"/>
                      <a:r>
                        <a:rPr lang="en-US" sz="1600">
                          <a:effectLst/>
                        </a:rPr>
                        <a:t>$65.90</a:t>
                      </a:r>
                    </a:p>
                  </a:txBody>
                  <a:tcPr marL="83439" marR="83439" marT="41720" marB="41720">
                    <a:lnL>
                      <a:noFill/>
                    </a:lnL>
                    <a:lnR>
                      <a:noFill/>
                    </a:lnR>
                    <a:lnT>
                      <a:noFill/>
                    </a:lnT>
                    <a:lnB>
                      <a:noFill/>
                    </a:lnB>
                    <a:solidFill>
                      <a:srgbClr val="F0F0F0"/>
                    </a:solidFill>
                  </a:tcPr>
                </a:tc>
                <a:extLst>
                  <a:ext uri="{0D108BD9-81ED-4DB2-BD59-A6C34878D82A}">
                    <a16:rowId xmlns:a16="http://schemas.microsoft.com/office/drawing/2014/main" val="2893428989"/>
                  </a:ext>
                </a:extLst>
              </a:tr>
              <a:tr h="367134">
                <a:tc>
                  <a:txBody>
                    <a:bodyPr/>
                    <a:lstStyle/>
                    <a:p>
                      <a:pPr fontAlgn="t"/>
                      <a:r>
                        <a:rPr lang="en-US" sz="1600">
                          <a:effectLst/>
                        </a:rPr>
                        <a:t>$123,001 – $153,000</a:t>
                      </a:r>
                    </a:p>
                  </a:txBody>
                  <a:tcPr marL="83439" marR="83439" marT="41720" marB="41720">
                    <a:lnL>
                      <a:noFill/>
                    </a:lnL>
                    <a:lnR>
                      <a:noFill/>
                    </a:lnR>
                    <a:lnT>
                      <a:noFill/>
                    </a:lnT>
                    <a:lnB>
                      <a:noFill/>
                    </a:lnB>
                  </a:tcPr>
                </a:tc>
                <a:tc>
                  <a:txBody>
                    <a:bodyPr/>
                    <a:lstStyle/>
                    <a:p>
                      <a:pPr fontAlgn="t"/>
                      <a:r>
                        <a:rPr lang="en-US" sz="1600">
                          <a:effectLst/>
                        </a:rPr>
                        <a:t>$246,001 – $306,000</a:t>
                      </a:r>
                    </a:p>
                  </a:txBody>
                  <a:tcPr marL="83439" marR="83439" marT="41720" marB="41720">
                    <a:lnL>
                      <a:noFill/>
                    </a:lnL>
                    <a:lnR>
                      <a:noFill/>
                    </a:lnR>
                    <a:lnT>
                      <a:noFill/>
                    </a:lnT>
                    <a:lnB>
                      <a:noFill/>
                    </a:lnB>
                  </a:tcPr>
                </a:tc>
                <a:tc>
                  <a:txBody>
                    <a:bodyPr/>
                    <a:lstStyle/>
                    <a:p>
                      <a:pPr fontAlgn="t"/>
                      <a:r>
                        <a:rPr lang="en-US" sz="1600">
                          <a:effectLst/>
                        </a:rPr>
                        <a:t>$329.70</a:t>
                      </a:r>
                    </a:p>
                  </a:txBody>
                  <a:tcPr marL="83439" marR="83439" marT="41720" marB="41720">
                    <a:lnL>
                      <a:noFill/>
                    </a:lnL>
                    <a:lnR>
                      <a:noFill/>
                    </a:lnR>
                    <a:lnT>
                      <a:noFill/>
                    </a:lnT>
                    <a:lnB>
                      <a:noFill/>
                    </a:lnB>
                  </a:tcPr>
                </a:tc>
                <a:tc>
                  <a:txBody>
                    <a:bodyPr/>
                    <a:lstStyle/>
                    <a:p>
                      <a:pPr fontAlgn="t"/>
                      <a:r>
                        <a:rPr lang="en-US" sz="1600">
                          <a:effectLst/>
                        </a:rPr>
                        <a:t>$98.90</a:t>
                      </a:r>
                    </a:p>
                  </a:txBody>
                  <a:tcPr marL="83439" marR="83439" marT="41720" marB="41720">
                    <a:lnL>
                      <a:noFill/>
                    </a:lnL>
                    <a:lnR>
                      <a:noFill/>
                    </a:lnR>
                    <a:lnT>
                      <a:noFill/>
                    </a:lnT>
                    <a:lnB>
                      <a:noFill/>
                    </a:lnB>
                  </a:tcPr>
                </a:tc>
                <a:extLst>
                  <a:ext uri="{0D108BD9-81ED-4DB2-BD59-A6C34878D82A}">
                    <a16:rowId xmlns:a16="http://schemas.microsoft.com/office/drawing/2014/main" val="3323822401"/>
                  </a:ext>
                </a:extLst>
              </a:tr>
              <a:tr h="367134">
                <a:tc>
                  <a:txBody>
                    <a:bodyPr/>
                    <a:lstStyle/>
                    <a:p>
                      <a:pPr fontAlgn="t"/>
                      <a:r>
                        <a:rPr lang="en-US" sz="1600">
                          <a:effectLst/>
                        </a:rPr>
                        <a:t>$153,001 – $183,000</a:t>
                      </a:r>
                    </a:p>
                  </a:txBody>
                  <a:tcPr marL="83439" marR="83439" marT="41720" marB="41720">
                    <a:lnL>
                      <a:noFill/>
                    </a:lnL>
                    <a:lnR>
                      <a:noFill/>
                    </a:lnR>
                    <a:lnT>
                      <a:noFill/>
                    </a:lnT>
                    <a:lnB>
                      <a:noFill/>
                    </a:lnB>
                    <a:solidFill>
                      <a:srgbClr val="F0F0F0"/>
                    </a:solidFill>
                  </a:tcPr>
                </a:tc>
                <a:tc>
                  <a:txBody>
                    <a:bodyPr/>
                    <a:lstStyle/>
                    <a:p>
                      <a:pPr fontAlgn="t"/>
                      <a:r>
                        <a:rPr lang="en-US" sz="1600">
                          <a:effectLst/>
                        </a:rPr>
                        <a:t>$306,001 – $366,000</a:t>
                      </a:r>
                    </a:p>
                  </a:txBody>
                  <a:tcPr marL="83439" marR="83439" marT="41720" marB="41720">
                    <a:lnL>
                      <a:noFill/>
                    </a:lnL>
                    <a:lnR>
                      <a:noFill/>
                    </a:lnR>
                    <a:lnT>
                      <a:noFill/>
                    </a:lnT>
                    <a:lnB>
                      <a:noFill/>
                    </a:lnB>
                    <a:solidFill>
                      <a:srgbClr val="F0F0F0"/>
                    </a:solidFill>
                  </a:tcPr>
                </a:tc>
                <a:tc>
                  <a:txBody>
                    <a:bodyPr/>
                    <a:lstStyle/>
                    <a:p>
                      <a:pPr fontAlgn="t"/>
                      <a:r>
                        <a:rPr lang="en-US" sz="1600">
                          <a:effectLst/>
                        </a:rPr>
                        <a:t>$428.60</a:t>
                      </a:r>
                    </a:p>
                  </a:txBody>
                  <a:tcPr marL="83439" marR="83439" marT="41720" marB="41720">
                    <a:lnL>
                      <a:noFill/>
                    </a:lnL>
                    <a:lnR>
                      <a:noFill/>
                    </a:lnR>
                    <a:lnT>
                      <a:noFill/>
                    </a:lnT>
                    <a:lnB>
                      <a:noFill/>
                    </a:lnB>
                    <a:solidFill>
                      <a:srgbClr val="F0F0F0"/>
                    </a:solidFill>
                  </a:tcPr>
                </a:tc>
                <a:tc>
                  <a:txBody>
                    <a:bodyPr/>
                    <a:lstStyle/>
                    <a:p>
                      <a:pPr fontAlgn="t"/>
                      <a:r>
                        <a:rPr lang="en-US" sz="1600">
                          <a:effectLst/>
                        </a:rPr>
                        <a:t>$98.90</a:t>
                      </a:r>
                    </a:p>
                  </a:txBody>
                  <a:tcPr marL="83439" marR="83439" marT="41720" marB="41720">
                    <a:lnL>
                      <a:noFill/>
                    </a:lnL>
                    <a:lnR>
                      <a:noFill/>
                    </a:lnR>
                    <a:lnT>
                      <a:noFill/>
                    </a:lnT>
                    <a:lnB>
                      <a:noFill/>
                    </a:lnB>
                    <a:solidFill>
                      <a:srgbClr val="F0F0F0"/>
                    </a:solidFill>
                  </a:tcPr>
                </a:tc>
                <a:extLst>
                  <a:ext uri="{0D108BD9-81ED-4DB2-BD59-A6C34878D82A}">
                    <a16:rowId xmlns:a16="http://schemas.microsoft.com/office/drawing/2014/main" val="1251688126"/>
                  </a:ext>
                </a:extLst>
              </a:tr>
              <a:tr h="367134">
                <a:tc>
                  <a:txBody>
                    <a:bodyPr/>
                    <a:lstStyle/>
                    <a:p>
                      <a:pPr fontAlgn="t"/>
                      <a:r>
                        <a:rPr lang="en-US" sz="1600">
                          <a:effectLst/>
                        </a:rPr>
                        <a:t>$183,001 – $500,000</a:t>
                      </a:r>
                    </a:p>
                  </a:txBody>
                  <a:tcPr marL="83439" marR="83439" marT="41720" marB="41720">
                    <a:lnL>
                      <a:noFill/>
                    </a:lnL>
                    <a:lnR>
                      <a:noFill/>
                    </a:lnR>
                    <a:lnT>
                      <a:noFill/>
                    </a:lnT>
                    <a:lnB>
                      <a:noFill/>
                    </a:lnB>
                  </a:tcPr>
                </a:tc>
                <a:tc>
                  <a:txBody>
                    <a:bodyPr/>
                    <a:lstStyle/>
                    <a:p>
                      <a:pPr fontAlgn="t"/>
                      <a:r>
                        <a:rPr lang="en-US" sz="1600">
                          <a:effectLst/>
                        </a:rPr>
                        <a:t>$366,001 – $750,000</a:t>
                      </a:r>
                    </a:p>
                  </a:txBody>
                  <a:tcPr marL="83439" marR="83439" marT="41720" marB="41720">
                    <a:lnL>
                      <a:noFill/>
                    </a:lnL>
                    <a:lnR>
                      <a:noFill/>
                    </a:lnR>
                    <a:lnT>
                      <a:noFill/>
                    </a:lnT>
                    <a:lnB>
                      <a:noFill/>
                    </a:lnB>
                  </a:tcPr>
                </a:tc>
                <a:tc>
                  <a:txBody>
                    <a:bodyPr/>
                    <a:lstStyle/>
                    <a:p>
                      <a:pPr fontAlgn="t"/>
                      <a:r>
                        <a:rPr lang="en-US" sz="1600">
                          <a:effectLst/>
                        </a:rPr>
                        <a:t>$527.50</a:t>
                      </a:r>
                    </a:p>
                  </a:txBody>
                  <a:tcPr marL="83439" marR="83439" marT="41720" marB="41720">
                    <a:lnL>
                      <a:noFill/>
                    </a:lnL>
                    <a:lnR>
                      <a:noFill/>
                    </a:lnR>
                    <a:lnT>
                      <a:noFill/>
                    </a:lnT>
                    <a:lnB>
                      <a:noFill/>
                    </a:lnB>
                  </a:tcPr>
                </a:tc>
                <a:tc>
                  <a:txBody>
                    <a:bodyPr/>
                    <a:lstStyle/>
                    <a:p>
                      <a:pPr fontAlgn="t"/>
                      <a:r>
                        <a:rPr lang="en-US" sz="1600">
                          <a:effectLst/>
                        </a:rPr>
                        <a:t>$98.90</a:t>
                      </a:r>
                    </a:p>
                  </a:txBody>
                  <a:tcPr marL="83439" marR="83439" marT="41720" marB="41720">
                    <a:lnL>
                      <a:noFill/>
                    </a:lnL>
                    <a:lnR>
                      <a:noFill/>
                    </a:lnR>
                    <a:lnT>
                      <a:noFill/>
                    </a:lnT>
                    <a:lnB>
                      <a:noFill/>
                    </a:lnB>
                  </a:tcPr>
                </a:tc>
                <a:extLst>
                  <a:ext uri="{0D108BD9-81ED-4DB2-BD59-A6C34878D82A}">
                    <a16:rowId xmlns:a16="http://schemas.microsoft.com/office/drawing/2014/main" val="301820042"/>
                  </a:ext>
                </a:extLst>
              </a:tr>
              <a:tr h="367134">
                <a:tc>
                  <a:txBody>
                    <a:bodyPr/>
                    <a:lstStyle/>
                    <a:p>
                      <a:pPr fontAlgn="t"/>
                      <a:r>
                        <a:rPr lang="en-US" sz="1600">
                          <a:effectLst/>
                        </a:rPr>
                        <a:t>Above $500,000</a:t>
                      </a:r>
                    </a:p>
                  </a:txBody>
                  <a:tcPr marL="83439" marR="83439" marT="41720" marB="41720">
                    <a:lnL>
                      <a:noFill/>
                    </a:lnL>
                    <a:lnR>
                      <a:noFill/>
                    </a:lnR>
                    <a:lnT>
                      <a:noFill/>
                    </a:lnT>
                    <a:lnB>
                      <a:noFill/>
                    </a:lnB>
                    <a:solidFill>
                      <a:srgbClr val="F0F0F0"/>
                    </a:solidFill>
                  </a:tcPr>
                </a:tc>
                <a:tc>
                  <a:txBody>
                    <a:bodyPr/>
                    <a:lstStyle/>
                    <a:p>
                      <a:pPr fontAlgn="t"/>
                      <a:r>
                        <a:rPr lang="en-US" sz="1600">
                          <a:effectLst/>
                        </a:rPr>
                        <a:t>Above $750,000</a:t>
                      </a:r>
                    </a:p>
                  </a:txBody>
                  <a:tcPr marL="83439" marR="83439" marT="41720" marB="41720">
                    <a:lnL>
                      <a:noFill/>
                    </a:lnL>
                    <a:lnR>
                      <a:noFill/>
                    </a:lnR>
                    <a:lnT>
                      <a:noFill/>
                    </a:lnT>
                    <a:lnB>
                      <a:noFill/>
                    </a:lnB>
                    <a:solidFill>
                      <a:srgbClr val="F0F0F0"/>
                    </a:solidFill>
                  </a:tcPr>
                </a:tc>
                <a:tc>
                  <a:txBody>
                    <a:bodyPr/>
                    <a:lstStyle/>
                    <a:p>
                      <a:pPr fontAlgn="t"/>
                      <a:r>
                        <a:rPr lang="en-US" sz="1600">
                          <a:effectLst/>
                        </a:rPr>
                        <a:t>$560.50</a:t>
                      </a:r>
                    </a:p>
                  </a:txBody>
                  <a:tcPr marL="83439" marR="83439" marT="41720" marB="41720">
                    <a:lnL>
                      <a:noFill/>
                    </a:lnL>
                    <a:lnR>
                      <a:noFill/>
                    </a:lnR>
                    <a:lnT>
                      <a:noFill/>
                    </a:lnT>
                    <a:lnB>
                      <a:noFill/>
                    </a:lnB>
                    <a:solidFill>
                      <a:srgbClr val="F0F0F0"/>
                    </a:solidFill>
                  </a:tcPr>
                </a:tc>
                <a:tc>
                  <a:txBody>
                    <a:bodyPr/>
                    <a:lstStyle/>
                    <a:p>
                      <a:pPr fontAlgn="t"/>
                      <a:r>
                        <a:rPr lang="en-US" sz="1600">
                          <a:effectLst/>
                        </a:rPr>
                        <a:t>$33.00</a:t>
                      </a:r>
                    </a:p>
                  </a:txBody>
                  <a:tcPr marL="83439" marR="83439" marT="41720" marB="41720">
                    <a:lnL>
                      <a:noFill/>
                    </a:lnL>
                    <a:lnR>
                      <a:noFill/>
                    </a:lnR>
                    <a:lnT>
                      <a:noFill/>
                    </a:lnT>
                    <a:lnB>
                      <a:noFill/>
                    </a:lnB>
                    <a:solidFill>
                      <a:srgbClr val="F0F0F0"/>
                    </a:solidFill>
                  </a:tcPr>
                </a:tc>
                <a:extLst>
                  <a:ext uri="{0D108BD9-81ED-4DB2-BD59-A6C34878D82A}">
                    <a16:rowId xmlns:a16="http://schemas.microsoft.com/office/drawing/2014/main" val="1422861834"/>
                  </a:ext>
                </a:extLst>
              </a:tr>
            </a:tbl>
          </a:graphicData>
        </a:graphic>
      </p:graphicFrame>
    </p:spTree>
    <p:extLst>
      <p:ext uri="{BB962C8B-B14F-4D97-AF65-F5344CB8AC3E}">
        <p14:creationId xmlns:p14="http://schemas.microsoft.com/office/powerpoint/2010/main" val="2774860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0" name="Ink 9">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2" name="Rectangle 11">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3D black question marks with one yellow question mark">
            <a:extLst>
              <a:ext uri="{FF2B5EF4-FFF2-40B4-BE49-F238E27FC236}">
                <a16:creationId xmlns:a16="http://schemas.microsoft.com/office/drawing/2014/main" id="{4D87E294-0606-00E2-CF9D-5D7DA625F747}"/>
              </a:ext>
            </a:extLst>
          </p:cNvPr>
          <p:cNvPicPr>
            <a:picLocks noChangeAspect="1"/>
          </p:cNvPicPr>
          <p:nvPr/>
        </p:nvPicPr>
        <p:blipFill rotWithShape="1">
          <a:blip r:embed="rId5"/>
          <a:srcRect l="28990" r="6122" b="1"/>
          <a:stretch/>
        </p:blipFill>
        <p:spPr>
          <a:xfrm>
            <a:off x="20" y="10"/>
            <a:ext cx="12191979" cy="6857989"/>
          </a:xfrm>
          <a:prstGeom prst="rect">
            <a:avLst/>
          </a:prstGeom>
        </p:spPr>
      </p:pic>
      <p:sp>
        <p:nvSpPr>
          <p:cNvPr id="14" name="Rectangle 13">
            <a:extLst>
              <a:ext uri="{FF2B5EF4-FFF2-40B4-BE49-F238E27FC236}">
                <a16:creationId xmlns:a16="http://schemas.microsoft.com/office/drawing/2014/main" id="{C792EE87-4150-454F-8312-283882EFB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9932"/>
            <a:ext cx="12191999" cy="4934490"/>
          </a:xfrm>
          <a:prstGeom prst="rect">
            <a:avLst/>
          </a:prstGeom>
          <a:gradFill flip="none" rotWithShape="1">
            <a:gsLst>
              <a:gs pos="50000">
                <a:srgbClr val="000000">
                  <a:alpha val="40784"/>
                </a:srgbClr>
              </a:gs>
              <a:gs pos="80000">
                <a:srgbClr val="000000">
                  <a:alpha val="28000"/>
                </a:srgbClr>
              </a:gs>
              <a:gs pos="0">
                <a:srgbClr val="000000">
                  <a:alpha val="0"/>
                </a:srgbClr>
              </a:gs>
              <a:gs pos="20000">
                <a:srgbClr val="000000">
                  <a:alpha val="2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72BC03-1CE5-402F-5E41-C9BC74CED776}"/>
              </a:ext>
            </a:extLst>
          </p:cNvPr>
          <p:cNvSpPr>
            <a:spLocks noGrp="1"/>
          </p:cNvSpPr>
          <p:nvPr>
            <p:ph type="title"/>
          </p:nvPr>
        </p:nvSpPr>
        <p:spPr>
          <a:xfrm>
            <a:off x="1897040" y="1122362"/>
            <a:ext cx="8376514" cy="2494295"/>
          </a:xfrm>
        </p:spPr>
        <p:txBody>
          <a:bodyPr vert="horz" lIns="91440" tIns="45720" rIns="91440" bIns="45720" rtlCol="0" anchor="b">
            <a:normAutofit/>
          </a:bodyPr>
          <a:lstStyle/>
          <a:p>
            <a:pPr algn="ctr"/>
            <a:r>
              <a:rPr lang="en-US">
                <a:solidFill>
                  <a:srgbClr val="FFFFFF"/>
                </a:solidFill>
              </a:rPr>
              <a:t>Questions</a:t>
            </a:r>
            <a:br>
              <a:rPr lang="en-US">
                <a:solidFill>
                  <a:srgbClr val="FFFFFF"/>
                </a:solidFill>
              </a:rPr>
            </a:br>
            <a:endParaRPr lang="en-US">
              <a:solidFill>
                <a:srgbClr val="FFFFFF"/>
              </a:solidFill>
            </a:endParaRPr>
          </a:p>
        </p:txBody>
      </p:sp>
      <p:sp useBgFill="1">
        <p:nvSpPr>
          <p:cNvPr id="16" name="Freeform: Shape 15">
            <a:extLst>
              <a:ext uri="{FF2B5EF4-FFF2-40B4-BE49-F238E27FC236}">
                <a16:creationId xmlns:a16="http://schemas.microsoft.com/office/drawing/2014/main" id="{EA21D066-7EC1-44B4-8CF9-85511FDFC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6C2F2D6-F636-46AD-BCD9-994702A00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 name="Freeform: Shape 19">
            <a:extLst>
              <a:ext uri="{FF2B5EF4-FFF2-40B4-BE49-F238E27FC236}">
                <a16:creationId xmlns:a16="http://schemas.microsoft.com/office/drawing/2014/main" id="{EF693875-948C-4D9B-AE6F-8F6894277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114199"/>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8CF630E-BC57-4786-8B1F-C22C04E8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114200"/>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08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882DB60-2E75-F4C6-6CEF-5AD9A8EF6D5E}"/>
              </a:ext>
            </a:extLst>
          </p:cNvPr>
          <p:cNvSpPr>
            <a:spLocks noGrp="1"/>
          </p:cNvSpPr>
          <p:nvPr>
            <p:ph type="title"/>
          </p:nvPr>
        </p:nvSpPr>
        <p:spPr>
          <a:xfrm>
            <a:off x="1050879" y="609601"/>
            <a:ext cx="9810604" cy="1216024"/>
          </a:xfrm>
        </p:spPr>
        <p:txBody>
          <a:bodyPr>
            <a:normAutofit/>
          </a:bodyPr>
          <a:lstStyle/>
          <a:p>
            <a:r>
              <a:rPr lang="en-US" dirty="0"/>
              <a:t>Tax Filing Objective</a:t>
            </a:r>
          </a:p>
        </p:txBody>
      </p:sp>
      <p:sp>
        <p:nvSpPr>
          <p:cNvPr id="13" name="Freeform: Shape 12">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A1B8E68-41DC-5D1B-863C-4832D3AAD33C}"/>
              </a:ext>
            </a:extLst>
          </p:cNvPr>
          <p:cNvGraphicFramePr>
            <a:graphicFrameLocks noGrp="1"/>
          </p:cNvGraphicFramePr>
          <p:nvPr>
            <p:ph idx="1"/>
            <p:extLst>
              <p:ext uri="{D42A27DB-BD31-4B8C-83A1-F6EECF244321}">
                <p14:modId xmlns:p14="http://schemas.microsoft.com/office/powerpoint/2010/main" val="1397936709"/>
              </p:ext>
            </p:extLst>
          </p:nvPr>
        </p:nvGraphicFramePr>
        <p:xfrm>
          <a:off x="1050925" y="1825625"/>
          <a:ext cx="9810750"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025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3">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55">
            <a:extLst>
              <a:ext uri="{FF2B5EF4-FFF2-40B4-BE49-F238E27FC236}">
                <a16:creationId xmlns:a16="http://schemas.microsoft.com/office/drawing/2014/main" id="{4A2B4A10-ABAC-4F2C-AAD3-3D932E359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00235" cy="5464636"/>
          </a:xfrm>
          <a:custGeom>
            <a:avLst/>
            <a:gdLst>
              <a:gd name="connsiteX0" fmla="*/ 0 w 6500235"/>
              <a:gd name="connsiteY0" fmla="*/ 0 h 5464636"/>
              <a:gd name="connsiteX1" fmla="*/ 6468182 w 6500235"/>
              <a:gd name="connsiteY1" fmla="*/ 0 h 5464636"/>
              <a:gd name="connsiteX2" fmla="*/ 6468122 w 6500235"/>
              <a:gd name="connsiteY2" fmla="*/ 2458 h 5464636"/>
              <a:gd name="connsiteX3" fmla="*/ 6473409 w 6500235"/>
              <a:gd name="connsiteY3" fmla="*/ 34346 h 5464636"/>
              <a:gd name="connsiteX4" fmla="*/ 6492498 w 6500235"/>
              <a:gd name="connsiteY4" fmla="*/ 123264 h 5464636"/>
              <a:gd name="connsiteX5" fmla="*/ 6453347 w 6500235"/>
              <a:gd name="connsiteY5" fmla="*/ 355483 h 5464636"/>
              <a:gd name="connsiteX6" fmla="*/ 6446278 w 6500235"/>
              <a:gd name="connsiteY6" fmla="*/ 407805 h 5464636"/>
              <a:gd name="connsiteX7" fmla="*/ 6479973 w 6500235"/>
              <a:gd name="connsiteY7" fmla="*/ 438480 h 5464636"/>
              <a:gd name="connsiteX8" fmla="*/ 6446200 w 6500235"/>
              <a:gd name="connsiteY8" fmla="*/ 483448 h 5464636"/>
              <a:gd name="connsiteX9" fmla="*/ 6455191 w 6500235"/>
              <a:gd name="connsiteY9" fmla="*/ 585156 h 5464636"/>
              <a:gd name="connsiteX10" fmla="*/ 6455578 w 6500235"/>
              <a:gd name="connsiteY10" fmla="*/ 723310 h 5464636"/>
              <a:gd name="connsiteX11" fmla="*/ 6330650 w 6500235"/>
              <a:gd name="connsiteY11" fmla="*/ 969274 h 5464636"/>
              <a:gd name="connsiteX12" fmla="*/ 6259783 w 6500235"/>
              <a:gd name="connsiteY12" fmla="*/ 1059188 h 5464636"/>
              <a:gd name="connsiteX13" fmla="*/ 6232390 w 6500235"/>
              <a:gd name="connsiteY13" fmla="*/ 1134371 h 5464636"/>
              <a:gd name="connsiteX14" fmla="*/ 6197819 w 6500235"/>
              <a:gd name="connsiteY14" fmla="*/ 1226187 h 5464636"/>
              <a:gd name="connsiteX15" fmla="*/ 6153633 w 6500235"/>
              <a:gd name="connsiteY15" fmla="*/ 1266676 h 5464636"/>
              <a:gd name="connsiteX16" fmla="*/ 6115253 w 6500235"/>
              <a:gd name="connsiteY16" fmla="*/ 1333803 h 5464636"/>
              <a:gd name="connsiteX17" fmla="*/ 6116094 w 6500235"/>
              <a:gd name="connsiteY17" fmla="*/ 1360252 h 5464636"/>
              <a:gd name="connsiteX18" fmla="*/ 6093817 w 6500235"/>
              <a:gd name="connsiteY18" fmla="*/ 1557246 h 5464636"/>
              <a:gd name="connsiteX19" fmla="*/ 6036619 w 6500235"/>
              <a:gd name="connsiteY19" fmla="*/ 1695300 h 5464636"/>
              <a:gd name="connsiteX20" fmla="*/ 6006327 w 6500235"/>
              <a:gd name="connsiteY20" fmla="*/ 1765313 h 5464636"/>
              <a:gd name="connsiteX21" fmla="*/ 5990294 w 6500235"/>
              <a:gd name="connsiteY21" fmla="*/ 1829516 h 5464636"/>
              <a:gd name="connsiteX22" fmla="*/ 5951522 w 6500235"/>
              <a:gd name="connsiteY22" fmla="*/ 1913734 h 5464636"/>
              <a:gd name="connsiteX23" fmla="*/ 5851829 w 6500235"/>
              <a:gd name="connsiteY23" fmla="*/ 2042661 h 5464636"/>
              <a:gd name="connsiteX24" fmla="*/ 5843359 w 6500235"/>
              <a:gd name="connsiteY24" fmla="*/ 2063211 h 5464636"/>
              <a:gd name="connsiteX25" fmla="*/ 5841612 w 6500235"/>
              <a:gd name="connsiteY25" fmla="*/ 2071738 h 5464636"/>
              <a:gd name="connsiteX26" fmla="*/ 5835993 w 6500235"/>
              <a:gd name="connsiteY26" fmla="*/ 2082516 h 5464636"/>
              <a:gd name="connsiteX27" fmla="*/ 5835396 w 6500235"/>
              <a:gd name="connsiteY27" fmla="*/ 2082526 h 5464636"/>
              <a:gd name="connsiteX28" fmla="*/ 5831029 w 6500235"/>
              <a:gd name="connsiteY28" fmla="*/ 2093117 h 5464636"/>
              <a:gd name="connsiteX29" fmla="*/ 5737995 w 6500235"/>
              <a:gd name="connsiteY29" fmla="*/ 2189215 h 5464636"/>
              <a:gd name="connsiteX30" fmla="*/ 5724175 w 6500235"/>
              <a:gd name="connsiteY30" fmla="*/ 2265929 h 5464636"/>
              <a:gd name="connsiteX31" fmla="*/ 5669829 w 6500235"/>
              <a:gd name="connsiteY31" fmla="*/ 2335401 h 5464636"/>
              <a:gd name="connsiteX32" fmla="*/ 5612139 w 6500235"/>
              <a:gd name="connsiteY32" fmla="*/ 2453657 h 5464636"/>
              <a:gd name="connsiteX33" fmla="*/ 5594475 w 6500235"/>
              <a:gd name="connsiteY33" fmla="*/ 2615311 h 5464636"/>
              <a:gd name="connsiteX34" fmla="*/ 5536384 w 6500235"/>
              <a:gd name="connsiteY34" fmla="*/ 2755975 h 5464636"/>
              <a:gd name="connsiteX35" fmla="*/ 5485137 w 6500235"/>
              <a:gd name="connsiteY35" fmla="*/ 2848281 h 5464636"/>
              <a:gd name="connsiteX36" fmla="*/ 5325962 w 6500235"/>
              <a:gd name="connsiteY36" fmla="*/ 3162656 h 5464636"/>
              <a:gd name="connsiteX37" fmla="*/ 5243182 w 6500235"/>
              <a:gd name="connsiteY37" fmla="*/ 3288494 h 5464636"/>
              <a:gd name="connsiteX38" fmla="*/ 5237100 w 6500235"/>
              <a:gd name="connsiteY38" fmla="*/ 3363382 h 5464636"/>
              <a:gd name="connsiteX39" fmla="*/ 5210973 w 6500235"/>
              <a:gd name="connsiteY39" fmla="*/ 3381298 h 5464636"/>
              <a:gd name="connsiteX40" fmla="*/ 5206067 w 6500235"/>
              <a:gd name="connsiteY40" fmla="*/ 3384167 h 5464636"/>
              <a:gd name="connsiteX41" fmla="*/ 5181176 w 6500235"/>
              <a:gd name="connsiteY41" fmla="*/ 3399028 h 5464636"/>
              <a:gd name="connsiteX42" fmla="*/ 5156932 w 6500235"/>
              <a:gd name="connsiteY42" fmla="*/ 3419249 h 5464636"/>
              <a:gd name="connsiteX43" fmla="*/ 5139869 w 6500235"/>
              <a:gd name="connsiteY43" fmla="*/ 3450988 h 5464636"/>
              <a:gd name="connsiteX44" fmla="*/ 5071047 w 6500235"/>
              <a:gd name="connsiteY44" fmla="*/ 3608412 h 5464636"/>
              <a:gd name="connsiteX45" fmla="*/ 5022875 w 6500235"/>
              <a:gd name="connsiteY45" fmla="*/ 3698834 h 5464636"/>
              <a:gd name="connsiteX46" fmla="*/ 4993591 w 6500235"/>
              <a:gd name="connsiteY46" fmla="*/ 3727277 h 5464636"/>
              <a:gd name="connsiteX47" fmla="*/ 4960082 w 6500235"/>
              <a:gd name="connsiteY47" fmla="*/ 3770964 h 5464636"/>
              <a:gd name="connsiteX48" fmla="*/ 4956970 w 6500235"/>
              <a:gd name="connsiteY48" fmla="*/ 3791475 h 5464636"/>
              <a:gd name="connsiteX49" fmla="*/ 4941856 w 6500235"/>
              <a:gd name="connsiteY49" fmla="*/ 3797112 h 5464636"/>
              <a:gd name="connsiteX50" fmla="*/ 4913940 w 6500235"/>
              <a:gd name="connsiteY50" fmla="*/ 3820812 h 5464636"/>
              <a:gd name="connsiteX51" fmla="*/ 4811357 w 6500235"/>
              <a:gd name="connsiteY51" fmla="*/ 3871429 h 5464636"/>
              <a:gd name="connsiteX52" fmla="*/ 4783124 w 6500235"/>
              <a:gd name="connsiteY52" fmla="*/ 3882491 h 5464636"/>
              <a:gd name="connsiteX53" fmla="*/ 4724385 w 6500235"/>
              <a:gd name="connsiteY53" fmla="*/ 3930800 h 5464636"/>
              <a:gd name="connsiteX54" fmla="*/ 4632498 w 6500235"/>
              <a:gd name="connsiteY54" fmla="*/ 4019308 h 5464636"/>
              <a:gd name="connsiteX55" fmla="*/ 4611775 w 6500235"/>
              <a:gd name="connsiteY55" fmla="*/ 4036221 h 5464636"/>
              <a:gd name="connsiteX56" fmla="*/ 4589341 w 6500235"/>
              <a:gd name="connsiteY56" fmla="*/ 4043087 h 5464636"/>
              <a:gd name="connsiteX57" fmla="*/ 4580109 w 6500235"/>
              <a:gd name="connsiteY57" fmla="*/ 4037991 h 5464636"/>
              <a:gd name="connsiteX58" fmla="*/ 4567969 w 6500235"/>
              <a:gd name="connsiteY58" fmla="*/ 4046064 h 5464636"/>
              <a:gd name="connsiteX59" fmla="*/ 4563776 w 6500235"/>
              <a:gd name="connsiteY59" fmla="*/ 4046606 h 5464636"/>
              <a:gd name="connsiteX60" fmla="*/ 4540688 w 6500235"/>
              <a:gd name="connsiteY60" fmla="*/ 4051329 h 5464636"/>
              <a:gd name="connsiteX61" fmla="*/ 4515381 w 6500235"/>
              <a:gd name="connsiteY61" fmla="*/ 4101230 h 5464636"/>
              <a:gd name="connsiteX62" fmla="*/ 4464519 w 6500235"/>
              <a:gd name="connsiteY62" fmla="*/ 4129866 h 5464636"/>
              <a:gd name="connsiteX63" fmla="*/ 4258103 w 6500235"/>
              <a:gd name="connsiteY63" fmla="*/ 4281657 h 5464636"/>
              <a:gd name="connsiteX64" fmla="*/ 4110759 w 6500235"/>
              <a:gd name="connsiteY64" fmla="*/ 4475040 h 5464636"/>
              <a:gd name="connsiteX65" fmla="*/ 3977659 w 6500235"/>
              <a:gd name="connsiteY65" fmla="*/ 4576699 h 5464636"/>
              <a:gd name="connsiteX66" fmla="*/ 3839447 w 6500235"/>
              <a:gd name="connsiteY66" fmla="*/ 4686247 h 5464636"/>
              <a:gd name="connsiteX67" fmla="*/ 3160580 w 6500235"/>
              <a:gd name="connsiteY67" fmla="*/ 4816349 h 5464636"/>
              <a:gd name="connsiteX68" fmla="*/ 2824675 w 6500235"/>
              <a:gd name="connsiteY68" fmla="*/ 4861066 h 5464636"/>
              <a:gd name="connsiteX69" fmla="*/ 2704403 w 6500235"/>
              <a:gd name="connsiteY69" fmla="*/ 4872014 h 5464636"/>
              <a:gd name="connsiteX70" fmla="*/ 2432833 w 6500235"/>
              <a:gd name="connsiteY70" fmla="*/ 5046782 h 5464636"/>
              <a:gd name="connsiteX71" fmla="*/ 1930437 w 6500235"/>
              <a:gd name="connsiteY71" fmla="*/ 5242775 h 5464636"/>
              <a:gd name="connsiteX72" fmla="*/ 1853671 w 6500235"/>
              <a:gd name="connsiteY72" fmla="*/ 5310774 h 5464636"/>
              <a:gd name="connsiteX73" fmla="*/ 1813576 w 6500235"/>
              <a:gd name="connsiteY73" fmla="*/ 5366218 h 5464636"/>
              <a:gd name="connsiteX74" fmla="*/ 1777372 w 6500235"/>
              <a:gd name="connsiteY74" fmla="*/ 5364302 h 5464636"/>
              <a:gd name="connsiteX75" fmla="*/ 1733954 w 6500235"/>
              <a:gd name="connsiteY75" fmla="*/ 5365192 h 5464636"/>
              <a:gd name="connsiteX76" fmla="*/ 1672327 w 6500235"/>
              <a:gd name="connsiteY76" fmla="*/ 5408173 h 5464636"/>
              <a:gd name="connsiteX77" fmla="*/ 1641878 w 6500235"/>
              <a:gd name="connsiteY77" fmla="*/ 5399428 h 5464636"/>
              <a:gd name="connsiteX78" fmla="*/ 1636543 w 6500235"/>
              <a:gd name="connsiteY78" fmla="*/ 5397470 h 5464636"/>
              <a:gd name="connsiteX79" fmla="*/ 1609237 w 6500235"/>
              <a:gd name="connsiteY79" fmla="*/ 5387733 h 5464636"/>
              <a:gd name="connsiteX80" fmla="*/ 1578208 w 6500235"/>
              <a:gd name="connsiteY80" fmla="*/ 5381908 h 5464636"/>
              <a:gd name="connsiteX81" fmla="*/ 1542869 w 6500235"/>
              <a:gd name="connsiteY81" fmla="*/ 5388952 h 5464636"/>
              <a:gd name="connsiteX82" fmla="*/ 1377650 w 6500235"/>
              <a:gd name="connsiteY82" fmla="*/ 5436085 h 5464636"/>
              <a:gd name="connsiteX83" fmla="*/ 1277250 w 6500235"/>
              <a:gd name="connsiteY83" fmla="*/ 5456493 h 5464636"/>
              <a:gd name="connsiteX84" fmla="*/ 1236673 w 6500235"/>
              <a:gd name="connsiteY84" fmla="*/ 5452014 h 5464636"/>
              <a:gd name="connsiteX85" fmla="*/ 1181651 w 6500235"/>
              <a:gd name="connsiteY85" fmla="*/ 5453980 h 5464636"/>
              <a:gd name="connsiteX86" fmla="*/ 1163851 w 6500235"/>
              <a:gd name="connsiteY86" fmla="*/ 5464636 h 5464636"/>
              <a:gd name="connsiteX87" fmla="*/ 1149882 w 6500235"/>
              <a:gd name="connsiteY87" fmla="*/ 5456568 h 5464636"/>
              <a:gd name="connsiteX88" fmla="*/ 1113834 w 6500235"/>
              <a:gd name="connsiteY88" fmla="*/ 5450125 h 5464636"/>
              <a:gd name="connsiteX89" fmla="*/ 1009497 w 6500235"/>
              <a:gd name="connsiteY89" fmla="*/ 5403231 h 5464636"/>
              <a:gd name="connsiteX90" fmla="*/ 982993 w 6500235"/>
              <a:gd name="connsiteY90" fmla="*/ 5388499 h 5464636"/>
              <a:gd name="connsiteX91" fmla="*/ 908345 w 6500235"/>
              <a:gd name="connsiteY91" fmla="*/ 5373950 h 5464636"/>
              <a:gd name="connsiteX92" fmla="*/ 781592 w 6500235"/>
              <a:gd name="connsiteY92" fmla="*/ 5359426 h 5464636"/>
              <a:gd name="connsiteX93" fmla="*/ 755358 w 6500235"/>
              <a:gd name="connsiteY93" fmla="*/ 5354209 h 5464636"/>
              <a:gd name="connsiteX94" fmla="*/ 735782 w 6500235"/>
              <a:gd name="connsiteY94" fmla="*/ 5341278 h 5464636"/>
              <a:gd name="connsiteX95" fmla="*/ 733835 w 6500235"/>
              <a:gd name="connsiteY95" fmla="*/ 5330914 h 5464636"/>
              <a:gd name="connsiteX96" fmla="*/ 719882 w 6500235"/>
              <a:gd name="connsiteY96" fmla="*/ 5326690 h 5464636"/>
              <a:gd name="connsiteX97" fmla="*/ 716794 w 6500235"/>
              <a:gd name="connsiteY97" fmla="*/ 5323803 h 5464636"/>
              <a:gd name="connsiteX98" fmla="*/ 698456 w 6500235"/>
              <a:gd name="connsiteY98" fmla="*/ 5309002 h 5464636"/>
              <a:gd name="connsiteX99" fmla="*/ 643860 w 6500235"/>
              <a:gd name="connsiteY99" fmla="*/ 5321249 h 5464636"/>
              <a:gd name="connsiteX100" fmla="*/ 589399 w 6500235"/>
              <a:gd name="connsiteY100" fmla="*/ 5300252 h 5464636"/>
              <a:gd name="connsiteX101" fmla="*/ 340938 w 6500235"/>
              <a:gd name="connsiteY101" fmla="*/ 5237683 h 5464636"/>
              <a:gd name="connsiteX102" fmla="*/ 98001 w 6500235"/>
              <a:gd name="connsiteY102" fmla="*/ 5247147 h 5464636"/>
              <a:gd name="connsiteX103" fmla="*/ 12611 w 6500235"/>
              <a:gd name="connsiteY103" fmla="*/ 5237471 h 5464636"/>
              <a:gd name="connsiteX104" fmla="*/ 0 w 6500235"/>
              <a:gd name="connsiteY104" fmla="*/ 5235168 h 546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500235" h="5464636">
                <a:moveTo>
                  <a:pt x="0" y="0"/>
                </a:moveTo>
                <a:lnTo>
                  <a:pt x="6468182" y="0"/>
                </a:lnTo>
                <a:lnTo>
                  <a:pt x="6468122" y="2458"/>
                </a:lnTo>
                <a:cubicBezTo>
                  <a:pt x="6468560" y="7251"/>
                  <a:pt x="6469907" y="16220"/>
                  <a:pt x="6473409" y="34346"/>
                </a:cubicBezTo>
                <a:lnTo>
                  <a:pt x="6492498" y="123264"/>
                </a:lnTo>
                <a:cubicBezTo>
                  <a:pt x="6530248" y="162570"/>
                  <a:pt x="6415597" y="316177"/>
                  <a:pt x="6453347" y="355483"/>
                </a:cubicBezTo>
                <a:lnTo>
                  <a:pt x="6446278" y="407805"/>
                </a:lnTo>
                <a:cubicBezTo>
                  <a:pt x="6438855" y="419268"/>
                  <a:pt x="6492882" y="429673"/>
                  <a:pt x="6479973" y="438480"/>
                </a:cubicBezTo>
                <a:lnTo>
                  <a:pt x="6446200" y="483448"/>
                </a:lnTo>
                <a:lnTo>
                  <a:pt x="6455191" y="585156"/>
                </a:lnTo>
                <a:lnTo>
                  <a:pt x="6455578" y="723310"/>
                </a:lnTo>
                <a:lnTo>
                  <a:pt x="6330650" y="969274"/>
                </a:lnTo>
                <a:lnTo>
                  <a:pt x="6259783" y="1059188"/>
                </a:lnTo>
                <a:lnTo>
                  <a:pt x="6232390" y="1134371"/>
                </a:lnTo>
                <a:cubicBezTo>
                  <a:pt x="6233402" y="1144004"/>
                  <a:pt x="6201701" y="1218096"/>
                  <a:pt x="6197819" y="1226187"/>
                </a:cubicBezTo>
                <a:cubicBezTo>
                  <a:pt x="6193159" y="1247180"/>
                  <a:pt x="6164742" y="1253630"/>
                  <a:pt x="6153633" y="1266676"/>
                </a:cubicBezTo>
                <a:cubicBezTo>
                  <a:pt x="6143047" y="1294138"/>
                  <a:pt x="6121511" y="1318207"/>
                  <a:pt x="6115253" y="1333803"/>
                </a:cubicBezTo>
                <a:lnTo>
                  <a:pt x="6116094" y="1360252"/>
                </a:lnTo>
                <a:cubicBezTo>
                  <a:pt x="6112521" y="1397492"/>
                  <a:pt x="6092279" y="1498732"/>
                  <a:pt x="6093817" y="1557246"/>
                </a:cubicBezTo>
                <a:cubicBezTo>
                  <a:pt x="6112537" y="1631581"/>
                  <a:pt x="6029709" y="1634839"/>
                  <a:pt x="6036619" y="1695300"/>
                </a:cubicBezTo>
                <a:cubicBezTo>
                  <a:pt x="6031562" y="1739504"/>
                  <a:pt x="6015527" y="1737756"/>
                  <a:pt x="6006327" y="1765313"/>
                </a:cubicBezTo>
                <a:lnTo>
                  <a:pt x="5990294" y="1829516"/>
                </a:lnTo>
                <a:lnTo>
                  <a:pt x="5951522" y="1913734"/>
                </a:lnTo>
                <a:lnTo>
                  <a:pt x="5851829" y="2042661"/>
                </a:lnTo>
                <a:lnTo>
                  <a:pt x="5843359" y="2063211"/>
                </a:lnTo>
                <a:lnTo>
                  <a:pt x="5841612" y="2071738"/>
                </a:lnTo>
                <a:cubicBezTo>
                  <a:pt x="5839874" y="2077314"/>
                  <a:pt x="5838027" y="2080639"/>
                  <a:pt x="5835993" y="2082516"/>
                </a:cubicBezTo>
                <a:lnTo>
                  <a:pt x="5835396" y="2082526"/>
                </a:lnTo>
                <a:lnTo>
                  <a:pt x="5831029" y="2093117"/>
                </a:lnTo>
                <a:cubicBezTo>
                  <a:pt x="5814796" y="2110898"/>
                  <a:pt x="5755804" y="2160414"/>
                  <a:pt x="5737995" y="2189215"/>
                </a:cubicBezTo>
                <a:lnTo>
                  <a:pt x="5724175" y="2265929"/>
                </a:lnTo>
                <a:lnTo>
                  <a:pt x="5669829" y="2335401"/>
                </a:lnTo>
                <a:cubicBezTo>
                  <a:pt x="5651157" y="2366689"/>
                  <a:pt x="5624698" y="2407006"/>
                  <a:pt x="5612139" y="2453657"/>
                </a:cubicBezTo>
                <a:cubicBezTo>
                  <a:pt x="5613080" y="2462242"/>
                  <a:pt x="5589909" y="2606987"/>
                  <a:pt x="5594475" y="2615311"/>
                </a:cubicBezTo>
                <a:cubicBezTo>
                  <a:pt x="5543837" y="2727416"/>
                  <a:pt x="5569297" y="2670766"/>
                  <a:pt x="5536384" y="2755975"/>
                </a:cubicBezTo>
                <a:cubicBezTo>
                  <a:pt x="5489430" y="2846258"/>
                  <a:pt x="5525492" y="2766772"/>
                  <a:pt x="5485137" y="2848281"/>
                </a:cubicBezTo>
                <a:cubicBezTo>
                  <a:pt x="5448822" y="3003712"/>
                  <a:pt x="5363748" y="3103068"/>
                  <a:pt x="5325962" y="3162656"/>
                </a:cubicBezTo>
                <a:cubicBezTo>
                  <a:pt x="5253622" y="3181861"/>
                  <a:pt x="5277001" y="3245633"/>
                  <a:pt x="5243182" y="3288494"/>
                </a:cubicBezTo>
                <a:cubicBezTo>
                  <a:pt x="5294574" y="3300239"/>
                  <a:pt x="5188097" y="3332721"/>
                  <a:pt x="5237100" y="3363382"/>
                </a:cubicBezTo>
                <a:cubicBezTo>
                  <a:pt x="5229393" y="3370212"/>
                  <a:pt x="5220383" y="3375861"/>
                  <a:pt x="5210973" y="3381298"/>
                </a:cubicBezTo>
                <a:lnTo>
                  <a:pt x="5206067" y="3384167"/>
                </a:lnTo>
                <a:lnTo>
                  <a:pt x="5181176" y="3399028"/>
                </a:lnTo>
                <a:lnTo>
                  <a:pt x="5156932" y="3419249"/>
                </a:lnTo>
                <a:cubicBezTo>
                  <a:pt x="5149536" y="3427761"/>
                  <a:pt x="5143548" y="3438016"/>
                  <a:pt x="5139869" y="3450988"/>
                </a:cubicBezTo>
                <a:cubicBezTo>
                  <a:pt x="5146719" y="3504063"/>
                  <a:pt x="5059912" y="3541590"/>
                  <a:pt x="5071047" y="3608412"/>
                </a:cubicBezTo>
                <a:cubicBezTo>
                  <a:pt x="5070846" y="3631419"/>
                  <a:pt x="5043958" y="3693036"/>
                  <a:pt x="5022875" y="3698834"/>
                </a:cubicBezTo>
                <a:cubicBezTo>
                  <a:pt x="5013974" y="3710474"/>
                  <a:pt x="5013417" y="3727656"/>
                  <a:pt x="4993591" y="3727277"/>
                </a:cubicBezTo>
                <a:cubicBezTo>
                  <a:pt x="4968613" y="3729497"/>
                  <a:pt x="4982010" y="3786407"/>
                  <a:pt x="4960082" y="3770964"/>
                </a:cubicBezTo>
                <a:lnTo>
                  <a:pt x="4956970" y="3791475"/>
                </a:lnTo>
                <a:lnTo>
                  <a:pt x="4941856" y="3797112"/>
                </a:lnTo>
                <a:cubicBezTo>
                  <a:pt x="4926079" y="3802652"/>
                  <a:pt x="4914700" y="3807674"/>
                  <a:pt x="4913940" y="3820812"/>
                </a:cubicBezTo>
                <a:cubicBezTo>
                  <a:pt x="4892190" y="3833198"/>
                  <a:pt x="4833159" y="3861149"/>
                  <a:pt x="4811357" y="3871429"/>
                </a:cubicBezTo>
                <a:cubicBezTo>
                  <a:pt x="4797781" y="3865368"/>
                  <a:pt x="4792555" y="3877060"/>
                  <a:pt x="4783124" y="3882491"/>
                </a:cubicBezTo>
                <a:cubicBezTo>
                  <a:pt x="4766941" y="3880328"/>
                  <a:pt x="4731009" y="3914983"/>
                  <a:pt x="4724385" y="3930800"/>
                </a:cubicBezTo>
                <a:cubicBezTo>
                  <a:pt x="4713231" y="3980170"/>
                  <a:pt x="4642737" y="3980680"/>
                  <a:pt x="4632498" y="4019308"/>
                </a:cubicBezTo>
                <a:cubicBezTo>
                  <a:pt x="4626302" y="4027186"/>
                  <a:pt x="4619277" y="4032511"/>
                  <a:pt x="4611775" y="4036221"/>
                </a:cubicBezTo>
                <a:lnTo>
                  <a:pt x="4589341" y="4043087"/>
                </a:lnTo>
                <a:lnTo>
                  <a:pt x="4580109" y="4037991"/>
                </a:lnTo>
                <a:lnTo>
                  <a:pt x="4567969" y="4046064"/>
                </a:lnTo>
                <a:lnTo>
                  <a:pt x="4563776" y="4046606"/>
                </a:lnTo>
                <a:cubicBezTo>
                  <a:pt x="4555747" y="4047607"/>
                  <a:pt x="4547933" y="4048870"/>
                  <a:pt x="4540688" y="4051329"/>
                </a:cubicBezTo>
                <a:cubicBezTo>
                  <a:pt x="4565869" y="4086818"/>
                  <a:pt x="4483221" y="4078096"/>
                  <a:pt x="4515381" y="4101230"/>
                </a:cubicBezTo>
                <a:cubicBezTo>
                  <a:pt x="4479955" y="4120917"/>
                  <a:pt x="4519860" y="4137768"/>
                  <a:pt x="4464519" y="4129866"/>
                </a:cubicBezTo>
                <a:cubicBezTo>
                  <a:pt x="4421638" y="4159938"/>
                  <a:pt x="4317063" y="4224128"/>
                  <a:pt x="4258103" y="4281657"/>
                </a:cubicBezTo>
                <a:cubicBezTo>
                  <a:pt x="4226114" y="4312610"/>
                  <a:pt x="4157498" y="4425865"/>
                  <a:pt x="4110759" y="4475040"/>
                </a:cubicBezTo>
                <a:cubicBezTo>
                  <a:pt x="4061483" y="4509465"/>
                  <a:pt x="4039551" y="4565920"/>
                  <a:pt x="3977659" y="4576699"/>
                </a:cubicBezTo>
                <a:cubicBezTo>
                  <a:pt x="3932441" y="4611898"/>
                  <a:pt x="3975626" y="4646304"/>
                  <a:pt x="3839447" y="4686247"/>
                </a:cubicBezTo>
                <a:cubicBezTo>
                  <a:pt x="3580144" y="4740330"/>
                  <a:pt x="3329709" y="4787213"/>
                  <a:pt x="3160580" y="4816349"/>
                </a:cubicBezTo>
                <a:cubicBezTo>
                  <a:pt x="2991451" y="4845486"/>
                  <a:pt x="2914879" y="4858878"/>
                  <a:pt x="2824675" y="4861066"/>
                </a:cubicBezTo>
                <a:cubicBezTo>
                  <a:pt x="2734469" y="4863255"/>
                  <a:pt x="2739276" y="4877394"/>
                  <a:pt x="2704403" y="4872014"/>
                </a:cubicBezTo>
                <a:lnTo>
                  <a:pt x="2432833" y="5046782"/>
                </a:lnTo>
                <a:cubicBezTo>
                  <a:pt x="2305425" y="5066979"/>
                  <a:pt x="2054694" y="5159073"/>
                  <a:pt x="1930437" y="5242775"/>
                </a:cubicBezTo>
                <a:cubicBezTo>
                  <a:pt x="1899374" y="5263700"/>
                  <a:pt x="1874710" y="5286565"/>
                  <a:pt x="1853671" y="5310774"/>
                </a:cubicBezTo>
                <a:lnTo>
                  <a:pt x="1813576" y="5366218"/>
                </a:lnTo>
                <a:lnTo>
                  <a:pt x="1777372" y="5364302"/>
                </a:lnTo>
                <a:cubicBezTo>
                  <a:pt x="1762199" y="5364316"/>
                  <a:pt x="1747600" y="5364892"/>
                  <a:pt x="1733954" y="5365192"/>
                </a:cubicBezTo>
                <a:cubicBezTo>
                  <a:pt x="1757610" y="5412303"/>
                  <a:pt x="1664780" y="5350861"/>
                  <a:pt x="1672327" y="5408173"/>
                </a:cubicBezTo>
                <a:cubicBezTo>
                  <a:pt x="1662152" y="5406577"/>
                  <a:pt x="1652061" y="5403224"/>
                  <a:pt x="1641878" y="5399428"/>
                </a:cubicBezTo>
                <a:lnTo>
                  <a:pt x="1636543" y="5397470"/>
                </a:lnTo>
                <a:lnTo>
                  <a:pt x="1609237" y="5387733"/>
                </a:lnTo>
                <a:lnTo>
                  <a:pt x="1578208" y="5381908"/>
                </a:lnTo>
                <a:cubicBezTo>
                  <a:pt x="1566936" y="5381622"/>
                  <a:pt x="1555216" y="5383532"/>
                  <a:pt x="1542869" y="5388952"/>
                </a:cubicBezTo>
                <a:cubicBezTo>
                  <a:pt x="1506297" y="5428020"/>
                  <a:pt x="1422097" y="5384960"/>
                  <a:pt x="1377650" y="5436085"/>
                </a:cubicBezTo>
                <a:cubicBezTo>
                  <a:pt x="1359779" y="5450575"/>
                  <a:pt x="1295142" y="5469062"/>
                  <a:pt x="1277250" y="5456493"/>
                </a:cubicBezTo>
                <a:cubicBezTo>
                  <a:pt x="1262607" y="5457038"/>
                  <a:pt x="1249002" y="5467545"/>
                  <a:pt x="1236673" y="5452014"/>
                </a:cubicBezTo>
                <a:cubicBezTo>
                  <a:pt x="1219061" y="5434163"/>
                  <a:pt x="1183698" y="5480722"/>
                  <a:pt x="1181651" y="5453980"/>
                </a:cubicBezTo>
                <a:lnTo>
                  <a:pt x="1163851" y="5464636"/>
                </a:lnTo>
                <a:lnTo>
                  <a:pt x="1149882" y="5456568"/>
                </a:lnTo>
                <a:cubicBezTo>
                  <a:pt x="1135567" y="5447927"/>
                  <a:pt x="1124449" y="5442349"/>
                  <a:pt x="1113834" y="5450125"/>
                </a:cubicBezTo>
                <a:cubicBezTo>
                  <a:pt x="1090436" y="5441236"/>
                  <a:pt x="1031303" y="5413502"/>
                  <a:pt x="1009497" y="5403231"/>
                </a:cubicBezTo>
                <a:cubicBezTo>
                  <a:pt x="1005528" y="5388904"/>
                  <a:pt x="993185" y="5392315"/>
                  <a:pt x="982993" y="5388499"/>
                </a:cubicBezTo>
                <a:cubicBezTo>
                  <a:pt x="974358" y="5374641"/>
                  <a:pt x="924760" y="5368990"/>
                  <a:pt x="908345" y="5373950"/>
                </a:cubicBezTo>
                <a:cubicBezTo>
                  <a:pt x="863169" y="5396774"/>
                  <a:pt x="817902" y="5342732"/>
                  <a:pt x="781592" y="5359426"/>
                </a:cubicBezTo>
                <a:cubicBezTo>
                  <a:pt x="771573" y="5359661"/>
                  <a:pt x="762995" y="5357633"/>
                  <a:pt x="755358" y="5354209"/>
                </a:cubicBezTo>
                <a:lnTo>
                  <a:pt x="735782" y="5341278"/>
                </a:lnTo>
                <a:lnTo>
                  <a:pt x="733835" y="5330914"/>
                </a:lnTo>
                <a:lnTo>
                  <a:pt x="719882" y="5326690"/>
                </a:lnTo>
                <a:lnTo>
                  <a:pt x="716794" y="5323803"/>
                </a:lnTo>
                <a:cubicBezTo>
                  <a:pt x="710911" y="5318247"/>
                  <a:pt x="704963" y="5313024"/>
                  <a:pt x="698456" y="5309002"/>
                </a:cubicBezTo>
                <a:cubicBezTo>
                  <a:pt x="687114" y="5351013"/>
                  <a:pt x="641230" y="5281721"/>
                  <a:pt x="643860" y="5321249"/>
                </a:cubicBezTo>
                <a:cubicBezTo>
                  <a:pt x="606127" y="5306461"/>
                  <a:pt x="618532" y="5347963"/>
                  <a:pt x="589399" y="5300252"/>
                </a:cubicBezTo>
                <a:cubicBezTo>
                  <a:pt x="538911" y="5286324"/>
                  <a:pt x="422837" y="5246534"/>
                  <a:pt x="340938" y="5237683"/>
                </a:cubicBezTo>
                <a:cubicBezTo>
                  <a:pt x="296702" y="5232715"/>
                  <a:pt x="165679" y="5251892"/>
                  <a:pt x="98001" y="5247147"/>
                </a:cubicBezTo>
                <a:cubicBezTo>
                  <a:pt x="69043" y="5239103"/>
                  <a:pt x="40189" y="5239836"/>
                  <a:pt x="12611" y="5237471"/>
                </a:cubicBezTo>
                <a:lnTo>
                  <a:pt x="0" y="52351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0E5DA7-E476-B716-C3F4-EF4E336CB004}"/>
              </a:ext>
            </a:extLst>
          </p:cNvPr>
          <p:cNvSpPr>
            <a:spLocks noGrp="1"/>
          </p:cNvSpPr>
          <p:nvPr>
            <p:ph type="title"/>
          </p:nvPr>
        </p:nvSpPr>
        <p:spPr>
          <a:xfrm>
            <a:off x="724256" y="615951"/>
            <a:ext cx="4774177" cy="2071590"/>
          </a:xfrm>
        </p:spPr>
        <p:txBody>
          <a:bodyPr anchor="b">
            <a:normAutofit/>
          </a:bodyPr>
          <a:lstStyle/>
          <a:p>
            <a:pPr algn="ctr"/>
            <a:r>
              <a:rPr lang="en-US" b="1"/>
              <a:t>AM I REQUIRED TO FILE?</a:t>
            </a:r>
            <a:endParaRPr lang="en-US" b="1" dirty="0"/>
          </a:p>
        </p:txBody>
      </p:sp>
      <p:sp>
        <p:nvSpPr>
          <p:cNvPr id="58" name="Freeform: Shape 57">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1305" y="3440576"/>
            <a:ext cx="3660078" cy="250548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A98D8CC2-9C0F-D036-8B4C-A7DE69260AF4}"/>
              </a:ext>
            </a:extLst>
          </p:cNvPr>
          <p:cNvSpPr>
            <a:spLocks noGrp="1"/>
          </p:cNvSpPr>
          <p:nvPr>
            <p:ph idx="1"/>
          </p:nvPr>
        </p:nvSpPr>
        <p:spPr>
          <a:xfrm>
            <a:off x="6586415" y="615951"/>
            <a:ext cx="4601882" cy="5654330"/>
          </a:xfrm>
        </p:spPr>
        <p:txBody>
          <a:bodyPr anchor="ctr">
            <a:normAutofit/>
          </a:bodyPr>
          <a:lstStyle/>
          <a:p>
            <a:r>
              <a:rPr lang="en-US" sz="1700" dirty="0"/>
              <a:t>You are required to file if your gross income is equal to or more that your </a:t>
            </a:r>
            <a:r>
              <a:rPr lang="en-US" sz="1700" b="1" dirty="0"/>
              <a:t>STANDARD DEDUCTION</a:t>
            </a:r>
          </a:p>
          <a:p>
            <a:pPr lvl="1"/>
            <a:r>
              <a:rPr lang="en-US" sz="1700" dirty="0"/>
              <a:t>	single under age 65		$12,950</a:t>
            </a:r>
          </a:p>
          <a:p>
            <a:pPr lvl="1"/>
            <a:r>
              <a:rPr lang="en-US" sz="1700" dirty="0"/>
              <a:t>	single </a:t>
            </a:r>
            <a:r>
              <a:rPr lang="en-US" sz="1700" u="sng" dirty="0"/>
              <a:t>&gt;</a:t>
            </a:r>
            <a:r>
              <a:rPr lang="en-US" sz="1700" dirty="0"/>
              <a:t> age 65		$14,700</a:t>
            </a:r>
          </a:p>
          <a:p>
            <a:pPr lvl="1"/>
            <a:r>
              <a:rPr lang="en-US" sz="1700" dirty="0"/>
              <a:t>	HOH under age 65		$19,400</a:t>
            </a:r>
          </a:p>
          <a:p>
            <a:pPr lvl="1"/>
            <a:r>
              <a:rPr lang="en-US" sz="1700" dirty="0"/>
              <a:t>	HOH </a:t>
            </a:r>
            <a:r>
              <a:rPr lang="en-US" sz="1700" u="sng" dirty="0"/>
              <a:t>&gt;</a:t>
            </a:r>
            <a:r>
              <a:rPr lang="en-US" sz="1700" dirty="0"/>
              <a:t> age 65		$21,150</a:t>
            </a:r>
          </a:p>
          <a:p>
            <a:pPr lvl="1"/>
            <a:r>
              <a:rPr lang="en-US" sz="1700" dirty="0"/>
              <a:t>	MFJ under 65(both)	$25,900</a:t>
            </a:r>
          </a:p>
          <a:p>
            <a:pPr lvl="1"/>
            <a:r>
              <a:rPr lang="en-US" sz="1700" dirty="0"/>
              <a:t>	MFJ </a:t>
            </a:r>
            <a:r>
              <a:rPr lang="en-US" sz="1700" u="sng" dirty="0"/>
              <a:t>&gt;</a:t>
            </a:r>
            <a:r>
              <a:rPr lang="en-US" sz="1700" dirty="0"/>
              <a:t> 65(one)		$27,300</a:t>
            </a:r>
          </a:p>
          <a:p>
            <a:pPr lvl="1"/>
            <a:r>
              <a:rPr lang="en-US" sz="1700" dirty="0"/>
              <a:t>	MFJ </a:t>
            </a:r>
            <a:r>
              <a:rPr lang="en-US" sz="1700" u="sng" dirty="0"/>
              <a:t>&gt;</a:t>
            </a:r>
            <a:r>
              <a:rPr lang="en-US" sz="1700" dirty="0"/>
              <a:t> 65 (both)		$28,700</a:t>
            </a:r>
          </a:p>
          <a:p>
            <a:pPr lvl="1"/>
            <a:r>
              <a:rPr lang="en-US" sz="1700" dirty="0"/>
              <a:t>	MFS (any age)		$5</a:t>
            </a:r>
          </a:p>
          <a:p>
            <a:pPr lvl="1"/>
            <a:r>
              <a:rPr lang="en-US" sz="1700" dirty="0"/>
              <a:t>	QSS under age 65		$25,900</a:t>
            </a:r>
          </a:p>
          <a:p>
            <a:pPr lvl="1"/>
            <a:r>
              <a:rPr lang="en-US" sz="1700" dirty="0"/>
              <a:t>	QSS </a:t>
            </a:r>
            <a:r>
              <a:rPr lang="en-US" sz="1700" u="sng" dirty="0"/>
              <a:t>&gt;</a:t>
            </a:r>
            <a:r>
              <a:rPr lang="en-US" sz="1700" dirty="0"/>
              <a:t> 65		$27,300</a:t>
            </a:r>
          </a:p>
          <a:p>
            <a:pPr lvl="1"/>
            <a:r>
              <a:rPr lang="en-US" sz="1700" dirty="0"/>
              <a:t>*age on December 31</a:t>
            </a:r>
            <a:r>
              <a:rPr lang="en-US" sz="1700" baseline="30000" dirty="0"/>
              <a:t>st</a:t>
            </a:r>
            <a:r>
              <a:rPr lang="en-US" sz="1700" dirty="0"/>
              <a:t> of the tax year</a:t>
            </a:r>
          </a:p>
        </p:txBody>
      </p:sp>
      <p:pic>
        <p:nvPicPr>
          <p:cNvPr id="5" name="Picture 4" descr="Stock exchange numbers">
            <a:extLst>
              <a:ext uri="{FF2B5EF4-FFF2-40B4-BE49-F238E27FC236}">
                <a16:creationId xmlns:a16="http://schemas.microsoft.com/office/drawing/2014/main" id="{A2FA3933-BFFF-30AD-6E83-BF8D6DA2D52D}"/>
              </a:ext>
            </a:extLst>
          </p:cNvPr>
          <p:cNvPicPr>
            <a:picLocks noChangeAspect="1"/>
          </p:cNvPicPr>
          <p:nvPr/>
        </p:nvPicPr>
        <p:blipFill rotWithShape="1">
          <a:blip r:embed="rId2"/>
          <a:srcRect r="5" b="233"/>
          <a:stretch/>
        </p:blipFill>
        <p:spPr>
          <a:xfrm>
            <a:off x="1398929" y="3555468"/>
            <a:ext cx="3434234" cy="2287123"/>
          </a:xfrm>
          <a:prstGeom prst="rect">
            <a:avLst/>
          </a:prstGeom>
        </p:spPr>
      </p:pic>
      <p:sp>
        <p:nvSpPr>
          <p:cNvPr id="60"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57469" y="575332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587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9F846FF8-0D27-4A66-8332-A0BE79BEF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8BC2D1-E72F-A960-454B-60A4D5A62A6E}"/>
              </a:ext>
            </a:extLst>
          </p:cNvPr>
          <p:cNvSpPr>
            <a:spLocks noGrp="1"/>
          </p:cNvSpPr>
          <p:nvPr>
            <p:ph type="title"/>
          </p:nvPr>
        </p:nvSpPr>
        <p:spPr>
          <a:xfrm>
            <a:off x="1050879" y="609601"/>
            <a:ext cx="9810604" cy="1216024"/>
          </a:xfrm>
        </p:spPr>
        <p:txBody>
          <a:bodyPr>
            <a:normAutofit/>
          </a:bodyPr>
          <a:lstStyle/>
          <a:p>
            <a:r>
              <a:rPr lang="en-US" b="1" dirty="0"/>
              <a:t>taxes due date</a:t>
            </a:r>
          </a:p>
        </p:txBody>
      </p:sp>
      <p:sp>
        <p:nvSpPr>
          <p:cNvPr id="22" name="Freeform: Shape 11">
            <a:extLst>
              <a:ext uri="{FF2B5EF4-FFF2-40B4-BE49-F238E27FC236}">
                <a16:creationId xmlns:a16="http://schemas.microsoft.com/office/drawing/2014/main" id="{46B9CB01-4014-4606-90AC-ADABCFB38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44804"/>
            <a:ext cx="12192000" cy="5013196"/>
          </a:xfrm>
          <a:custGeom>
            <a:avLst/>
            <a:gdLst>
              <a:gd name="connsiteX0" fmla="*/ 4142196 w 12192000"/>
              <a:gd name="connsiteY0" fmla="*/ 33 h 5013196"/>
              <a:gd name="connsiteX1" fmla="*/ 4138795 w 12192000"/>
              <a:gd name="connsiteY1" fmla="*/ 15046 h 5013196"/>
              <a:gd name="connsiteX2" fmla="*/ 4166706 w 12192000"/>
              <a:gd name="connsiteY2" fmla="*/ 37291 h 5013196"/>
              <a:gd name="connsiteX3" fmla="*/ 4371550 w 12192000"/>
              <a:gd name="connsiteY3" fmla="*/ 22134 h 5013196"/>
              <a:gd name="connsiteX4" fmla="*/ 4424056 w 12192000"/>
              <a:gd name="connsiteY4" fmla="*/ 28369 h 5013196"/>
              <a:gd name="connsiteX5" fmla="*/ 4469897 w 12192000"/>
              <a:gd name="connsiteY5" fmla="*/ 13218 h 5013196"/>
              <a:gd name="connsiteX6" fmla="*/ 4489151 w 12192000"/>
              <a:gd name="connsiteY6" fmla="*/ 20285 h 5013196"/>
              <a:gd name="connsiteX7" fmla="*/ 4492479 w 12192000"/>
              <a:gd name="connsiteY7" fmla="*/ 21730 h 5013196"/>
              <a:gd name="connsiteX8" fmla="*/ 4505693 w 12192000"/>
              <a:gd name="connsiteY8" fmla="*/ 22584 h 5013196"/>
              <a:gd name="connsiteX9" fmla="*/ 4509529 w 12192000"/>
              <a:gd name="connsiteY9" fmla="*/ 28985 h 5013196"/>
              <a:gd name="connsiteX10" fmla="*/ 4529499 w 12192000"/>
              <a:gd name="connsiteY10" fmla="*/ 34687 h 5013196"/>
              <a:gd name="connsiteX11" fmla="*/ 4553795 w 12192000"/>
              <a:gd name="connsiteY11" fmla="*/ 34541 h 5013196"/>
              <a:gd name="connsiteX12" fmla="*/ 4640118 w 12192000"/>
              <a:gd name="connsiteY12" fmla="*/ 34699 h 5013196"/>
              <a:gd name="connsiteX13" fmla="*/ 4654127 w 12192000"/>
              <a:gd name="connsiteY13" fmla="*/ 30952 h 5013196"/>
              <a:gd name="connsiteX14" fmla="*/ 4700168 w 12192000"/>
              <a:gd name="connsiteY14" fmla="*/ 35953 h 5013196"/>
              <a:gd name="connsiteX15" fmla="*/ 4741127 w 12192000"/>
              <a:gd name="connsiteY15" fmla="*/ 36527 h 5013196"/>
              <a:gd name="connsiteX16" fmla="*/ 4767598 w 12192000"/>
              <a:gd name="connsiteY16" fmla="*/ 33272 h 5013196"/>
              <a:gd name="connsiteX17" fmla="*/ 4774592 w 12192000"/>
              <a:gd name="connsiteY17" fmla="*/ 35449 h 5013196"/>
              <a:gd name="connsiteX18" fmla="*/ 4801328 w 12192000"/>
              <a:gd name="connsiteY18" fmla="*/ 36454 h 5013196"/>
              <a:gd name="connsiteX19" fmla="*/ 4814870 w 12192000"/>
              <a:gd name="connsiteY19" fmla="*/ 32797 h 5013196"/>
              <a:gd name="connsiteX20" fmla="*/ 4828440 w 12192000"/>
              <a:gd name="connsiteY20" fmla="*/ 40415 h 5013196"/>
              <a:gd name="connsiteX21" fmla="*/ 4831826 w 12192000"/>
              <a:gd name="connsiteY21" fmla="*/ 46118 h 5013196"/>
              <a:gd name="connsiteX22" fmla="*/ 4850785 w 12192000"/>
              <a:gd name="connsiteY22" fmla="*/ 43190 h 5013196"/>
              <a:gd name="connsiteX23" fmla="*/ 4866468 w 12192000"/>
              <a:gd name="connsiteY23" fmla="*/ 48539 h 5013196"/>
              <a:gd name="connsiteX24" fmla="*/ 4879983 w 12192000"/>
              <a:gd name="connsiteY24" fmla="*/ 44615 h 5013196"/>
              <a:gd name="connsiteX25" fmla="*/ 4885635 w 12192000"/>
              <a:gd name="connsiteY25" fmla="*/ 45342 h 5013196"/>
              <a:gd name="connsiteX26" fmla="*/ 4899698 w 12192000"/>
              <a:gd name="connsiteY26" fmla="*/ 47876 h 5013196"/>
              <a:gd name="connsiteX27" fmla="*/ 4923986 w 12192000"/>
              <a:gd name="connsiteY27" fmla="*/ 53632 h 5013196"/>
              <a:gd name="connsiteX28" fmla="*/ 4931544 w 12192000"/>
              <a:gd name="connsiteY28" fmla="*/ 54358 h 5013196"/>
              <a:gd name="connsiteX29" fmla="*/ 4948135 w 12192000"/>
              <a:gd name="connsiteY29" fmla="*/ 63529 h 5013196"/>
              <a:gd name="connsiteX30" fmla="*/ 4980068 w 12192000"/>
              <a:gd name="connsiteY30" fmla="*/ 71052 h 5013196"/>
              <a:gd name="connsiteX31" fmla="*/ 5036541 w 12192000"/>
              <a:gd name="connsiteY31" fmla="*/ 98293 h 5013196"/>
              <a:gd name="connsiteX32" fmla="*/ 5069678 w 12192000"/>
              <a:gd name="connsiteY32" fmla="*/ 111179 h 5013196"/>
              <a:gd name="connsiteX33" fmla="*/ 5092160 w 12192000"/>
              <a:gd name="connsiteY33" fmla="*/ 123203 h 5013196"/>
              <a:gd name="connsiteX34" fmla="*/ 5158166 w 12192000"/>
              <a:gd name="connsiteY34" fmla="*/ 139568 h 5013196"/>
              <a:gd name="connsiteX35" fmla="*/ 5271252 w 12192000"/>
              <a:gd name="connsiteY35" fmla="*/ 160738 h 5013196"/>
              <a:gd name="connsiteX36" fmla="*/ 5294438 w 12192000"/>
              <a:gd name="connsiteY36" fmla="*/ 166556 h 5013196"/>
              <a:gd name="connsiteX37" fmla="*/ 5310840 w 12192000"/>
              <a:gd name="connsiteY37" fmla="*/ 176769 h 5013196"/>
              <a:gd name="connsiteX38" fmla="*/ 5311570 w 12192000"/>
              <a:gd name="connsiteY38" fmla="*/ 183681 h 5013196"/>
              <a:gd name="connsiteX39" fmla="*/ 5323756 w 12192000"/>
              <a:gd name="connsiteY39" fmla="*/ 187718 h 5013196"/>
              <a:gd name="connsiteX40" fmla="*/ 5326259 w 12192000"/>
              <a:gd name="connsiteY40" fmla="*/ 189880 h 5013196"/>
              <a:gd name="connsiteX41" fmla="*/ 5341357 w 12192000"/>
              <a:gd name="connsiteY41" fmla="*/ 201193 h 5013196"/>
              <a:gd name="connsiteX42" fmla="*/ 5391908 w 12192000"/>
              <a:gd name="connsiteY42" fmla="*/ 198291 h 5013196"/>
              <a:gd name="connsiteX43" fmla="*/ 5439031 w 12192000"/>
              <a:gd name="connsiteY43" fmla="*/ 216975 h 5013196"/>
              <a:gd name="connsiteX44" fmla="*/ 5640913 w 12192000"/>
              <a:gd name="connsiteY44" fmla="*/ 253028 h 5013196"/>
              <a:gd name="connsiteX45" fmla="*/ 5657312 w 12192000"/>
              <a:gd name="connsiteY45" fmla="*/ 280626 h 5013196"/>
              <a:gd name="connsiteX46" fmla="*/ 5734773 w 12192000"/>
              <a:gd name="connsiteY46" fmla="*/ 303244 h 5013196"/>
              <a:gd name="connsiteX47" fmla="*/ 5877770 w 12192000"/>
              <a:gd name="connsiteY47" fmla="*/ 296965 h 5013196"/>
              <a:gd name="connsiteX48" fmla="*/ 5989615 w 12192000"/>
              <a:gd name="connsiteY48" fmla="*/ 319663 h 5013196"/>
              <a:gd name="connsiteX49" fmla="*/ 5996857 w 12192000"/>
              <a:gd name="connsiteY49" fmla="*/ 323549 h 5013196"/>
              <a:gd name="connsiteX50" fmla="*/ 6037387 w 12192000"/>
              <a:gd name="connsiteY50" fmla="*/ 312526 h 5013196"/>
              <a:gd name="connsiteX51" fmla="*/ 6113074 w 12192000"/>
              <a:gd name="connsiteY51" fmla="*/ 325845 h 5013196"/>
              <a:gd name="connsiteX52" fmla="*/ 6280929 w 12192000"/>
              <a:gd name="connsiteY52" fmla="*/ 350444 h 5013196"/>
              <a:gd name="connsiteX53" fmla="*/ 6298665 w 12192000"/>
              <a:gd name="connsiteY53" fmla="*/ 342931 h 5013196"/>
              <a:gd name="connsiteX54" fmla="*/ 6317326 w 12192000"/>
              <a:gd name="connsiteY54" fmla="*/ 339794 h 5013196"/>
              <a:gd name="connsiteX55" fmla="*/ 6319212 w 12192000"/>
              <a:gd name="connsiteY55" fmla="*/ 341004 h 5013196"/>
              <a:gd name="connsiteX56" fmla="*/ 6339724 w 12192000"/>
              <a:gd name="connsiteY56" fmla="*/ 342098 h 5013196"/>
              <a:gd name="connsiteX57" fmla="*/ 6345010 w 12192000"/>
              <a:gd name="connsiteY57" fmla="*/ 339148 h 5013196"/>
              <a:gd name="connsiteX58" fmla="*/ 6359332 w 12192000"/>
              <a:gd name="connsiteY58" fmla="*/ 338899 h 5013196"/>
              <a:gd name="connsiteX59" fmla="*/ 6388220 w 12192000"/>
              <a:gd name="connsiteY59" fmla="*/ 335714 h 5013196"/>
              <a:gd name="connsiteX60" fmla="*/ 6392994 w 12192000"/>
              <a:gd name="connsiteY60" fmla="*/ 337644 h 5013196"/>
              <a:gd name="connsiteX61" fmla="*/ 6435581 w 12192000"/>
              <a:gd name="connsiteY61" fmla="*/ 336775 h 5013196"/>
              <a:gd name="connsiteX62" fmla="*/ 6435870 w 12192000"/>
              <a:gd name="connsiteY62" fmla="*/ 337963 h 5013196"/>
              <a:gd name="connsiteX63" fmla="*/ 6446571 w 12192000"/>
              <a:gd name="connsiteY63" fmla="*/ 342957 h 5013196"/>
              <a:gd name="connsiteX64" fmla="*/ 6467701 w 12192000"/>
              <a:gd name="connsiteY64" fmla="*/ 349765 h 5013196"/>
              <a:gd name="connsiteX65" fmla="*/ 6512727 w 12192000"/>
              <a:gd name="connsiteY65" fmla="*/ 380305 h 5013196"/>
              <a:gd name="connsiteX66" fmla="*/ 6557094 w 12192000"/>
              <a:gd name="connsiteY66" fmla="*/ 379532 h 5013196"/>
              <a:gd name="connsiteX67" fmla="*/ 6565879 w 12192000"/>
              <a:gd name="connsiteY67" fmla="*/ 380030 h 5013196"/>
              <a:gd name="connsiteX68" fmla="*/ 6565997 w 12192000"/>
              <a:gd name="connsiteY68" fmla="*/ 380310 h 5013196"/>
              <a:gd name="connsiteX69" fmla="*/ 6575147 w 12192000"/>
              <a:gd name="connsiteY69" fmla="*/ 381374 h 5013196"/>
              <a:gd name="connsiteX70" fmla="*/ 6581899 w 12192000"/>
              <a:gd name="connsiteY70" fmla="*/ 380938 h 5013196"/>
              <a:gd name="connsiteX71" fmla="*/ 6598943 w 12192000"/>
              <a:gd name="connsiteY71" fmla="*/ 381906 h 5013196"/>
              <a:gd name="connsiteX72" fmla="*/ 6604421 w 12192000"/>
              <a:gd name="connsiteY72" fmla="*/ 384033 h 5013196"/>
              <a:gd name="connsiteX73" fmla="*/ 6606035 w 12192000"/>
              <a:gd name="connsiteY73" fmla="*/ 387465 h 5013196"/>
              <a:gd name="connsiteX74" fmla="*/ 6607669 w 12192000"/>
              <a:gd name="connsiteY74" fmla="*/ 387186 h 5013196"/>
              <a:gd name="connsiteX75" fmla="*/ 6637532 w 12192000"/>
              <a:gd name="connsiteY75" fmla="*/ 398125 h 5013196"/>
              <a:gd name="connsiteX76" fmla="*/ 6706880 w 12192000"/>
              <a:gd name="connsiteY76" fmla="*/ 412381 h 5013196"/>
              <a:gd name="connsiteX77" fmla="*/ 6747500 w 12192000"/>
              <a:gd name="connsiteY77" fmla="*/ 416386 h 5013196"/>
              <a:gd name="connsiteX78" fmla="*/ 6857783 w 12192000"/>
              <a:gd name="connsiteY78" fmla="*/ 431905 h 5013196"/>
              <a:gd name="connsiteX79" fmla="*/ 6967720 w 12192000"/>
              <a:gd name="connsiteY79" fmla="*/ 450939 h 5013196"/>
              <a:gd name="connsiteX80" fmla="*/ 7018394 w 12192000"/>
              <a:gd name="connsiteY80" fmla="*/ 479831 h 5013196"/>
              <a:gd name="connsiteX81" fmla="*/ 7024679 w 12192000"/>
              <a:gd name="connsiteY81" fmla="*/ 480968 h 5013196"/>
              <a:gd name="connsiteX82" fmla="*/ 7041715 w 12192000"/>
              <a:gd name="connsiteY82" fmla="*/ 479120 h 5013196"/>
              <a:gd name="connsiteX83" fmla="*/ 7048103 w 12192000"/>
              <a:gd name="connsiteY83" fmla="*/ 477610 h 5013196"/>
              <a:gd name="connsiteX84" fmla="*/ 7057490 w 12192000"/>
              <a:gd name="connsiteY84" fmla="*/ 477135 h 5013196"/>
              <a:gd name="connsiteX85" fmla="*/ 7057730 w 12192000"/>
              <a:gd name="connsiteY85" fmla="*/ 477383 h 5013196"/>
              <a:gd name="connsiteX86" fmla="*/ 7066511 w 12192000"/>
              <a:gd name="connsiteY86" fmla="*/ 476432 h 5013196"/>
              <a:gd name="connsiteX87" fmla="*/ 7109401 w 12192000"/>
              <a:gd name="connsiteY87" fmla="*/ 468486 h 5013196"/>
              <a:gd name="connsiteX88" fmla="*/ 7166830 w 12192000"/>
              <a:gd name="connsiteY88" fmla="*/ 490255 h 5013196"/>
              <a:gd name="connsiteX89" fmla="*/ 7190442 w 12192000"/>
              <a:gd name="connsiteY89" fmla="*/ 493308 h 5013196"/>
              <a:gd name="connsiteX90" fmla="*/ 7203083 w 12192000"/>
              <a:gd name="connsiteY90" fmla="*/ 496324 h 5013196"/>
              <a:gd name="connsiteX91" fmla="*/ 7203894 w 12192000"/>
              <a:gd name="connsiteY91" fmla="*/ 497408 h 5013196"/>
              <a:gd name="connsiteX92" fmla="*/ 7245004 w 12192000"/>
              <a:gd name="connsiteY92" fmla="*/ 489662 h 5013196"/>
              <a:gd name="connsiteX93" fmla="*/ 7250514 w 12192000"/>
              <a:gd name="connsiteY93" fmla="*/ 490724 h 5013196"/>
              <a:gd name="connsiteX94" fmla="*/ 7277246 w 12192000"/>
              <a:gd name="connsiteY94" fmla="*/ 483000 h 5013196"/>
              <a:gd name="connsiteX95" fmla="*/ 7291092 w 12192000"/>
              <a:gd name="connsiteY95" fmla="*/ 480435 h 5013196"/>
              <a:gd name="connsiteX96" fmla="*/ 7294933 w 12192000"/>
              <a:gd name="connsiteY96" fmla="*/ 476767 h 5013196"/>
              <a:gd name="connsiteX97" fmla="*/ 7315408 w 12192000"/>
              <a:gd name="connsiteY97" fmla="*/ 474478 h 5013196"/>
              <a:gd name="connsiteX98" fmla="*/ 7317786 w 12192000"/>
              <a:gd name="connsiteY98" fmla="*/ 475324 h 5013196"/>
              <a:gd name="connsiteX99" fmla="*/ 7334572 w 12192000"/>
              <a:gd name="connsiteY99" fmla="*/ 469306 h 5013196"/>
              <a:gd name="connsiteX100" fmla="*/ 7348520 w 12192000"/>
              <a:gd name="connsiteY100" fmla="*/ 459268 h 5013196"/>
              <a:gd name="connsiteX101" fmla="*/ 7522997 w 12192000"/>
              <a:gd name="connsiteY101" fmla="*/ 455427 h 5013196"/>
              <a:gd name="connsiteX102" fmla="*/ 7686985 w 12192000"/>
              <a:gd name="connsiteY102" fmla="*/ 433023 h 5013196"/>
              <a:gd name="connsiteX103" fmla="*/ 7854068 w 12192000"/>
              <a:gd name="connsiteY103" fmla="*/ 422992 h 5013196"/>
              <a:gd name="connsiteX104" fmla="*/ 8034165 w 12192000"/>
              <a:gd name="connsiteY104" fmla="*/ 404917 h 5013196"/>
              <a:gd name="connsiteX105" fmla="*/ 8094381 w 12192000"/>
              <a:gd name="connsiteY105" fmla="*/ 408936 h 5013196"/>
              <a:gd name="connsiteX106" fmla="*/ 8146898 w 12192000"/>
              <a:gd name="connsiteY106" fmla="*/ 391776 h 5013196"/>
              <a:gd name="connsiteX107" fmla="*/ 8168993 w 12192000"/>
              <a:gd name="connsiteY107" fmla="*/ 398048 h 5013196"/>
              <a:gd name="connsiteX108" fmla="*/ 8172809 w 12192000"/>
              <a:gd name="connsiteY108" fmla="*/ 399355 h 5013196"/>
              <a:gd name="connsiteX109" fmla="*/ 8187962 w 12192000"/>
              <a:gd name="connsiteY109" fmla="*/ 399651 h 5013196"/>
              <a:gd name="connsiteX110" fmla="*/ 8192382 w 12192000"/>
              <a:gd name="connsiteY110" fmla="*/ 405910 h 5013196"/>
              <a:gd name="connsiteX111" fmla="*/ 8375192 w 12192000"/>
              <a:gd name="connsiteY111" fmla="*/ 397097 h 5013196"/>
              <a:gd name="connsiteX112" fmla="*/ 8454377 w 12192000"/>
              <a:gd name="connsiteY112" fmla="*/ 393549 h 5013196"/>
              <a:gd name="connsiteX113" fmla="*/ 8484740 w 12192000"/>
              <a:gd name="connsiteY113" fmla="*/ 398377 h 5013196"/>
              <a:gd name="connsiteX114" fmla="*/ 8601673 w 12192000"/>
              <a:gd name="connsiteY114" fmla="*/ 410319 h 5013196"/>
              <a:gd name="connsiteX115" fmla="*/ 8701676 w 12192000"/>
              <a:gd name="connsiteY115" fmla="*/ 414569 h 5013196"/>
              <a:gd name="connsiteX116" fmla="*/ 8773288 w 12192000"/>
              <a:gd name="connsiteY116" fmla="*/ 391295 h 5013196"/>
              <a:gd name="connsiteX117" fmla="*/ 8779909 w 12192000"/>
              <a:gd name="connsiteY117" fmla="*/ 395664 h 5013196"/>
              <a:gd name="connsiteX118" fmla="*/ 8829932 w 12192000"/>
              <a:gd name="connsiteY118" fmla="*/ 392461 h 5013196"/>
              <a:gd name="connsiteX119" fmla="*/ 9003386 w 12192000"/>
              <a:gd name="connsiteY119" fmla="*/ 349460 h 5013196"/>
              <a:gd name="connsiteX120" fmla="*/ 9101185 w 12192000"/>
              <a:gd name="connsiteY120" fmla="*/ 344080 h 5013196"/>
              <a:gd name="connsiteX121" fmla="*/ 9136185 w 12192000"/>
              <a:gd name="connsiteY121" fmla="*/ 347296 h 5013196"/>
              <a:gd name="connsiteX122" fmla="*/ 9194801 w 12192000"/>
              <a:gd name="connsiteY122" fmla="*/ 352367 h 5013196"/>
              <a:gd name="connsiteX123" fmla="*/ 9239316 w 12192000"/>
              <a:gd name="connsiteY123" fmla="*/ 368776 h 5013196"/>
              <a:gd name="connsiteX124" fmla="*/ 9288052 w 12192000"/>
              <a:gd name="connsiteY124" fmla="*/ 368014 h 5013196"/>
              <a:gd name="connsiteX125" fmla="*/ 9298465 w 12192000"/>
              <a:gd name="connsiteY125" fmla="*/ 351514 h 5013196"/>
              <a:gd name="connsiteX126" fmla="*/ 9350892 w 12192000"/>
              <a:gd name="connsiteY126" fmla="*/ 355996 h 5013196"/>
              <a:gd name="connsiteX127" fmla="*/ 9430522 w 12192000"/>
              <a:gd name="connsiteY127" fmla="*/ 364586 h 5013196"/>
              <a:gd name="connsiteX128" fmla="*/ 9476215 w 12192000"/>
              <a:gd name="connsiteY128" fmla="*/ 365325 h 5013196"/>
              <a:gd name="connsiteX129" fmla="*/ 9601276 w 12192000"/>
              <a:gd name="connsiteY129" fmla="*/ 371922 h 5013196"/>
              <a:gd name="connsiteX130" fmla="*/ 9726733 w 12192000"/>
              <a:gd name="connsiteY130" fmla="*/ 382019 h 5013196"/>
              <a:gd name="connsiteX131" fmla="*/ 9802144 w 12192000"/>
              <a:gd name="connsiteY131" fmla="*/ 407697 h 5013196"/>
              <a:gd name="connsiteX132" fmla="*/ 9905153 w 12192000"/>
              <a:gd name="connsiteY132" fmla="*/ 413868 h 5013196"/>
              <a:gd name="connsiteX133" fmla="*/ 9922553 w 12192000"/>
              <a:gd name="connsiteY133" fmla="*/ 417787 h 5013196"/>
              <a:gd name="connsiteX134" fmla="*/ 10044658 w 12192000"/>
              <a:gd name="connsiteY134" fmla="*/ 431295 h 5013196"/>
              <a:gd name="connsiteX135" fmla="*/ 10184585 w 12192000"/>
              <a:gd name="connsiteY135" fmla="*/ 420356 h 5013196"/>
              <a:gd name="connsiteX136" fmla="*/ 10366435 w 12192000"/>
              <a:gd name="connsiteY136" fmla="*/ 475646 h 5013196"/>
              <a:gd name="connsiteX137" fmla="*/ 10688220 w 12192000"/>
              <a:gd name="connsiteY137" fmla="*/ 555476 h 5013196"/>
              <a:gd name="connsiteX138" fmla="*/ 11026690 w 12192000"/>
              <a:gd name="connsiteY138" fmla="*/ 563899 h 5013196"/>
              <a:gd name="connsiteX139" fmla="*/ 11113779 w 12192000"/>
              <a:gd name="connsiteY139" fmla="*/ 547086 h 5013196"/>
              <a:gd name="connsiteX140" fmla="*/ 11369556 w 12192000"/>
              <a:gd name="connsiteY140" fmla="*/ 504937 h 5013196"/>
              <a:gd name="connsiteX141" fmla="*/ 11623342 w 12192000"/>
              <a:gd name="connsiteY141" fmla="*/ 401646 h 5013196"/>
              <a:gd name="connsiteX142" fmla="*/ 11786511 w 12192000"/>
              <a:gd name="connsiteY142" fmla="*/ 371608 h 5013196"/>
              <a:gd name="connsiteX143" fmla="*/ 11862577 w 12192000"/>
              <a:gd name="connsiteY143" fmla="*/ 343767 h 5013196"/>
              <a:gd name="connsiteX144" fmla="*/ 11916612 w 12192000"/>
              <a:gd name="connsiteY144" fmla="*/ 337028 h 5013196"/>
              <a:gd name="connsiteX145" fmla="*/ 11948830 w 12192000"/>
              <a:gd name="connsiteY145" fmla="*/ 331280 h 5013196"/>
              <a:gd name="connsiteX146" fmla="*/ 12001583 w 12192000"/>
              <a:gd name="connsiteY146" fmla="*/ 292861 h 5013196"/>
              <a:gd name="connsiteX147" fmla="*/ 12174977 w 12192000"/>
              <a:gd name="connsiteY147" fmla="*/ 277870 h 5013196"/>
              <a:gd name="connsiteX148" fmla="*/ 12192000 w 12192000"/>
              <a:gd name="connsiteY148" fmla="*/ 269767 h 5013196"/>
              <a:gd name="connsiteX149" fmla="*/ 12192000 w 12192000"/>
              <a:gd name="connsiteY149" fmla="*/ 5013196 h 5013196"/>
              <a:gd name="connsiteX150" fmla="*/ 0 w 12192000"/>
              <a:gd name="connsiteY150" fmla="*/ 5013196 h 5013196"/>
              <a:gd name="connsiteX151" fmla="*/ 0 w 12192000"/>
              <a:gd name="connsiteY151" fmla="*/ 630667 h 5013196"/>
              <a:gd name="connsiteX152" fmla="*/ 11075 w 12192000"/>
              <a:gd name="connsiteY152" fmla="*/ 628396 h 5013196"/>
              <a:gd name="connsiteX153" fmla="*/ 44061 w 12192000"/>
              <a:gd name="connsiteY153" fmla="*/ 621814 h 5013196"/>
              <a:gd name="connsiteX154" fmla="*/ 136694 w 12192000"/>
              <a:gd name="connsiteY154" fmla="*/ 569633 h 5013196"/>
              <a:gd name="connsiteX155" fmla="*/ 170342 w 12192000"/>
              <a:gd name="connsiteY155" fmla="*/ 564295 h 5013196"/>
              <a:gd name="connsiteX156" fmla="*/ 168955 w 12192000"/>
              <a:gd name="connsiteY156" fmla="*/ 555382 h 5013196"/>
              <a:gd name="connsiteX157" fmla="*/ 181474 w 12192000"/>
              <a:gd name="connsiteY157" fmla="*/ 554499 h 5013196"/>
              <a:gd name="connsiteX158" fmla="*/ 209440 w 12192000"/>
              <a:gd name="connsiteY158" fmla="*/ 553779 h 5013196"/>
              <a:gd name="connsiteX159" fmla="*/ 293152 w 12192000"/>
              <a:gd name="connsiteY159" fmla="*/ 549794 h 5013196"/>
              <a:gd name="connsiteX160" fmla="*/ 315693 w 12192000"/>
              <a:gd name="connsiteY160" fmla="*/ 532248 h 5013196"/>
              <a:gd name="connsiteX161" fmla="*/ 337305 w 12192000"/>
              <a:gd name="connsiteY161" fmla="*/ 531590 h 5013196"/>
              <a:gd name="connsiteX162" fmla="*/ 462252 w 12192000"/>
              <a:gd name="connsiteY162" fmla="*/ 506369 h 5013196"/>
              <a:gd name="connsiteX163" fmla="*/ 479457 w 12192000"/>
              <a:gd name="connsiteY163" fmla="*/ 504341 h 5013196"/>
              <a:gd name="connsiteX164" fmla="*/ 488653 w 12192000"/>
              <a:gd name="connsiteY164" fmla="*/ 496475 h 5013196"/>
              <a:gd name="connsiteX165" fmla="*/ 522053 w 12192000"/>
              <a:gd name="connsiteY165" fmla="*/ 494343 h 5013196"/>
              <a:gd name="connsiteX166" fmla="*/ 523520 w 12192000"/>
              <a:gd name="connsiteY166" fmla="*/ 489931 h 5013196"/>
              <a:gd name="connsiteX167" fmla="*/ 632714 w 12192000"/>
              <a:gd name="connsiteY167" fmla="*/ 450319 h 5013196"/>
              <a:gd name="connsiteX168" fmla="*/ 651426 w 12192000"/>
              <a:gd name="connsiteY168" fmla="*/ 443762 h 5013196"/>
              <a:gd name="connsiteX169" fmla="*/ 667724 w 12192000"/>
              <a:gd name="connsiteY169" fmla="*/ 445356 h 5013196"/>
              <a:gd name="connsiteX170" fmla="*/ 757679 w 12192000"/>
              <a:gd name="connsiteY170" fmla="*/ 438363 h 5013196"/>
              <a:gd name="connsiteX171" fmla="*/ 779159 w 12192000"/>
              <a:gd name="connsiteY171" fmla="*/ 441277 h 5013196"/>
              <a:gd name="connsiteX172" fmla="*/ 788293 w 12192000"/>
              <a:gd name="connsiteY172" fmla="*/ 448081 h 5013196"/>
              <a:gd name="connsiteX173" fmla="*/ 822923 w 12192000"/>
              <a:gd name="connsiteY173" fmla="*/ 434292 h 5013196"/>
              <a:gd name="connsiteX174" fmla="*/ 876559 w 12192000"/>
              <a:gd name="connsiteY174" fmla="*/ 424306 h 5013196"/>
              <a:gd name="connsiteX175" fmla="*/ 902011 w 12192000"/>
              <a:gd name="connsiteY175" fmla="*/ 417336 h 5013196"/>
              <a:gd name="connsiteX176" fmla="*/ 922715 w 12192000"/>
              <a:gd name="connsiteY176" fmla="*/ 420917 h 5013196"/>
              <a:gd name="connsiteX177" fmla="*/ 1040139 w 12192000"/>
              <a:gd name="connsiteY177" fmla="*/ 419808 h 5013196"/>
              <a:gd name="connsiteX178" fmla="*/ 1067251 w 12192000"/>
              <a:gd name="connsiteY178" fmla="*/ 425602 h 5013196"/>
              <a:gd name="connsiteX179" fmla="*/ 1080272 w 12192000"/>
              <a:gd name="connsiteY179" fmla="*/ 437887 h 5013196"/>
              <a:gd name="connsiteX180" fmla="*/ 1090219 w 12192000"/>
              <a:gd name="connsiteY180" fmla="*/ 433244 h 5013196"/>
              <a:gd name="connsiteX181" fmla="*/ 1161226 w 12192000"/>
              <a:gd name="connsiteY181" fmla="*/ 431522 h 5013196"/>
              <a:gd name="connsiteX182" fmla="*/ 1207525 w 12192000"/>
              <a:gd name="connsiteY182" fmla="*/ 429257 h 5013196"/>
              <a:gd name="connsiteX183" fmla="*/ 1210030 w 12192000"/>
              <a:gd name="connsiteY183" fmla="*/ 412023 h 5013196"/>
              <a:gd name="connsiteX184" fmla="*/ 1251170 w 12192000"/>
              <a:gd name="connsiteY184" fmla="*/ 405160 h 5013196"/>
              <a:gd name="connsiteX185" fmla="*/ 1295331 w 12192000"/>
              <a:gd name="connsiteY185" fmla="*/ 415400 h 5013196"/>
              <a:gd name="connsiteX186" fmla="*/ 1347118 w 12192000"/>
              <a:gd name="connsiteY186" fmla="*/ 412922 h 5013196"/>
              <a:gd name="connsiteX187" fmla="*/ 1378108 w 12192000"/>
              <a:gd name="connsiteY187" fmla="*/ 411628 h 5013196"/>
              <a:gd name="connsiteX188" fmla="*/ 1459192 w 12192000"/>
              <a:gd name="connsiteY188" fmla="*/ 394137 h 5013196"/>
              <a:gd name="connsiteX189" fmla="*/ 1590120 w 12192000"/>
              <a:gd name="connsiteY189" fmla="*/ 330826 h 5013196"/>
              <a:gd name="connsiteX190" fmla="*/ 1631417 w 12192000"/>
              <a:gd name="connsiteY190" fmla="*/ 321445 h 5013196"/>
              <a:gd name="connsiteX191" fmla="*/ 1638727 w 12192000"/>
              <a:gd name="connsiteY191" fmla="*/ 324828 h 5013196"/>
              <a:gd name="connsiteX192" fmla="*/ 1844438 w 12192000"/>
              <a:gd name="connsiteY192" fmla="*/ 284522 h 5013196"/>
              <a:gd name="connsiteX193" fmla="*/ 1881324 w 12192000"/>
              <a:gd name="connsiteY193" fmla="*/ 281715 h 5013196"/>
              <a:gd name="connsiteX194" fmla="*/ 1908999 w 12192000"/>
              <a:gd name="connsiteY194" fmla="*/ 282556 h 5013196"/>
              <a:gd name="connsiteX195" fmla="*/ 1974956 w 12192000"/>
              <a:gd name="connsiteY195" fmla="*/ 269176 h 5013196"/>
              <a:gd name="connsiteX196" fmla="*/ 2082409 w 12192000"/>
              <a:gd name="connsiteY196" fmla="*/ 240508 h 5013196"/>
              <a:gd name="connsiteX197" fmla="*/ 2105639 w 12192000"/>
              <a:gd name="connsiteY197" fmla="*/ 235866 h 5013196"/>
              <a:gd name="connsiteX198" fmla="*/ 2126992 w 12192000"/>
              <a:gd name="connsiteY198" fmla="*/ 237686 h 5013196"/>
              <a:gd name="connsiteX199" fmla="*/ 2133154 w 12192000"/>
              <a:gd name="connsiteY199" fmla="*/ 243170 h 5013196"/>
              <a:gd name="connsiteX200" fmla="*/ 2146154 w 12192000"/>
              <a:gd name="connsiteY200" fmla="*/ 241550 h 5013196"/>
              <a:gd name="connsiteX201" fmla="*/ 2149901 w 12192000"/>
              <a:gd name="connsiteY201" fmla="*/ 242334 h 5013196"/>
              <a:gd name="connsiteX202" fmla="*/ 2171100 w 12192000"/>
              <a:gd name="connsiteY202" fmla="*/ 245607 h 5013196"/>
              <a:gd name="connsiteX203" fmla="*/ 2209148 w 12192000"/>
              <a:gd name="connsiteY203" fmla="*/ 222443 h 5013196"/>
              <a:gd name="connsiteX204" fmla="*/ 2261889 w 12192000"/>
              <a:gd name="connsiteY204" fmla="*/ 218750 h 5013196"/>
              <a:gd name="connsiteX205" fmla="*/ 2452315 w 12192000"/>
              <a:gd name="connsiteY205" fmla="*/ 166117 h 5013196"/>
              <a:gd name="connsiteX206" fmla="*/ 2487710 w 12192000"/>
              <a:gd name="connsiteY206" fmla="*/ 182485 h 5013196"/>
              <a:gd name="connsiteX207" fmla="*/ 2567870 w 12192000"/>
              <a:gd name="connsiteY207" fmla="*/ 169640 h 5013196"/>
              <a:gd name="connsiteX208" fmla="*/ 2677053 w 12192000"/>
              <a:gd name="connsiteY208" fmla="*/ 105731 h 5013196"/>
              <a:gd name="connsiteX209" fmla="*/ 2823914 w 12192000"/>
              <a:gd name="connsiteY209" fmla="*/ 80085 h 5013196"/>
              <a:gd name="connsiteX210" fmla="*/ 2831912 w 12192000"/>
              <a:gd name="connsiteY210" fmla="*/ 68644 h 5013196"/>
              <a:gd name="connsiteX211" fmla="*/ 2843870 w 12192000"/>
              <a:gd name="connsiteY211" fmla="*/ 60725 h 5013196"/>
              <a:gd name="connsiteX212" fmla="*/ 2846217 w 12192000"/>
              <a:gd name="connsiteY212" fmla="*/ 61243 h 5013196"/>
              <a:gd name="connsiteX213" fmla="*/ 2862745 w 12192000"/>
              <a:gd name="connsiteY213" fmla="*/ 56460 h 5013196"/>
              <a:gd name="connsiteX214" fmla="*/ 2864596 w 12192000"/>
              <a:gd name="connsiteY214" fmla="*/ 52436 h 5013196"/>
              <a:gd name="connsiteX215" fmla="*/ 2875381 w 12192000"/>
              <a:gd name="connsiteY215" fmla="*/ 48221 h 5013196"/>
              <a:gd name="connsiteX216" fmla="*/ 2895139 w 12192000"/>
              <a:gd name="connsiteY216" fmla="*/ 37404 h 5013196"/>
              <a:gd name="connsiteX217" fmla="*/ 2900232 w 12192000"/>
              <a:gd name="connsiteY217" fmla="*/ 37736 h 5013196"/>
              <a:gd name="connsiteX218" fmla="*/ 2932205 w 12192000"/>
              <a:gd name="connsiteY218" fmla="*/ 25091 h 5013196"/>
              <a:gd name="connsiteX219" fmla="*/ 2933310 w 12192000"/>
              <a:gd name="connsiteY219" fmla="*/ 26034 h 5013196"/>
              <a:gd name="connsiteX220" fmla="*/ 2945218 w 12192000"/>
              <a:gd name="connsiteY220" fmla="*/ 27359 h 5013196"/>
              <a:gd name="connsiteX221" fmla="*/ 2966465 w 12192000"/>
              <a:gd name="connsiteY221" fmla="*/ 27335 h 5013196"/>
              <a:gd name="connsiteX222" fmla="*/ 3023668 w 12192000"/>
              <a:gd name="connsiteY222" fmla="*/ 41123 h 5013196"/>
              <a:gd name="connsiteX223" fmla="*/ 3057077 w 12192000"/>
              <a:gd name="connsiteY223" fmla="*/ 28063 h 5013196"/>
              <a:gd name="connsiteX224" fmla="*/ 3151915 w 12192000"/>
              <a:gd name="connsiteY224" fmla="*/ 24461 h 5013196"/>
              <a:gd name="connsiteX225" fmla="*/ 3251671 w 12192000"/>
              <a:gd name="connsiteY225" fmla="*/ 44793 h 5013196"/>
              <a:gd name="connsiteX226" fmla="*/ 3351400 w 12192000"/>
              <a:gd name="connsiteY226" fmla="*/ 45905 h 5013196"/>
              <a:gd name="connsiteX227" fmla="*/ 3387481 w 12192000"/>
              <a:gd name="connsiteY227" fmla="*/ 44661 h 5013196"/>
              <a:gd name="connsiteX228" fmla="*/ 3451923 w 12192000"/>
              <a:gd name="connsiteY228" fmla="*/ 49700 h 5013196"/>
              <a:gd name="connsiteX229" fmla="*/ 3481520 w 12192000"/>
              <a:gd name="connsiteY229" fmla="*/ 56505 h 5013196"/>
              <a:gd name="connsiteX230" fmla="*/ 3482804 w 12192000"/>
              <a:gd name="connsiteY230" fmla="*/ 56030 h 5013196"/>
              <a:gd name="connsiteX231" fmla="*/ 3485495 w 12192000"/>
              <a:gd name="connsiteY231" fmla="*/ 59139 h 5013196"/>
              <a:gd name="connsiteX232" fmla="*/ 3490972 w 12192000"/>
              <a:gd name="connsiteY232" fmla="*/ 60504 h 5013196"/>
              <a:gd name="connsiteX233" fmla="*/ 3505835 w 12192000"/>
              <a:gd name="connsiteY233" fmla="*/ 59295 h 5013196"/>
              <a:gd name="connsiteX234" fmla="*/ 3511410 w 12192000"/>
              <a:gd name="connsiteY234" fmla="*/ 58026 h 5013196"/>
              <a:gd name="connsiteX235" fmla="*/ 3519598 w 12192000"/>
              <a:gd name="connsiteY235" fmla="*/ 57901 h 5013196"/>
              <a:gd name="connsiteX236" fmla="*/ 3519807 w 12192000"/>
              <a:gd name="connsiteY236" fmla="*/ 58156 h 5013196"/>
              <a:gd name="connsiteX237" fmla="*/ 3527466 w 12192000"/>
              <a:gd name="connsiteY237" fmla="*/ 57534 h 5013196"/>
              <a:gd name="connsiteX238" fmla="*/ 3564889 w 12192000"/>
              <a:gd name="connsiteY238" fmla="*/ 51208 h 5013196"/>
              <a:gd name="connsiteX239" fmla="*/ 3614922 w 12192000"/>
              <a:gd name="connsiteY239" fmla="*/ 75022 h 5013196"/>
              <a:gd name="connsiteX240" fmla="*/ 3635506 w 12192000"/>
              <a:gd name="connsiteY240" fmla="*/ 78936 h 5013196"/>
              <a:gd name="connsiteX241" fmla="*/ 3646525 w 12192000"/>
              <a:gd name="connsiteY241" fmla="*/ 82411 h 5013196"/>
              <a:gd name="connsiteX242" fmla="*/ 3647224 w 12192000"/>
              <a:gd name="connsiteY242" fmla="*/ 83521 h 5013196"/>
              <a:gd name="connsiteX243" fmla="*/ 3683100 w 12192000"/>
              <a:gd name="connsiteY243" fmla="*/ 77327 h 5013196"/>
              <a:gd name="connsiteX244" fmla="*/ 3687901 w 12192000"/>
              <a:gd name="connsiteY244" fmla="*/ 78590 h 5013196"/>
              <a:gd name="connsiteX245" fmla="*/ 3711234 w 12192000"/>
              <a:gd name="connsiteY245" fmla="*/ 71883 h 5013196"/>
              <a:gd name="connsiteX246" fmla="*/ 3723318 w 12192000"/>
              <a:gd name="connsiteY246" fmla="*/ 69843 h 5013196"/>
              <a:gd name="connsiteX247" fmla="*/ 3726677 w 12192000"/>
              <a:gd name="connsiteY247" fmla="*/ 66330 h 5013196"/>
              <a:gd name="connsiteX248" fmla="*/ 3744535 w 12192000"/>
              <a:gd name="connsiteY248" fmla="*/ 64808 h 5013196"/>
              <a:gd name="connsiteX249" fmla="*/ 3746608 w 12192000"/>
              <a:gd name="connsiteY249" fmla="*/ 65740 h 5013196"/>
              <a:gd name="connsiteX250" fmla="*/ 3761262 w 12192000"/>
              <a:gd name="connsiteY250" fmla="*/ 60365 h 5013196"/>
              <a:gd name="connsiteX251" fmla="*/ 3773451 w 12192000"/>
              <a:gd name="connsiteY251" fmla="*/ 50884 h 5013196"/>
              <a:gd name="connsiteX252" fmla="*/ 3925626 w 12192000"/>
              <a:gd name="connsiteY252" fmla="*/ 53519 h 5013196"/>
              <a:gd name="connsiteX253" fmla="*/ 4056184 w 12192000"/>
              <a:gd name="connsiteY253" fmla="*/ 12503 h 5013196"/>
              <a:gd name="connsiteX254" fmla="*/ 4142196 w 12192000"/>
              <a:gd name="connsiteY254" fmla="*/ 33 h 501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2000" h="5013196">
                <a:moveTo>
                  <a:pt x="4142196" y="33"/>
                </a:moveTo>
                <a:cubicBezTo>
                  <a:pt x="4148062" y="-396"/>
                  <a:pt x="4148371" y="3330"/>
                  <a:pt x="4138795" y="15046"/>
                </a:cubicBezTo>
                <a:cubicBezTo>
                  <a:pt x="4157457" y="11498"/>
                  <a:pt x="4177037" y="25445"/>
                  <a:pt x="4166706" y="37291"/>
                </a:cubicBezTo>
                <a:cubicBezTo>
                  <a:pt x="4223118" y="11323"/>
                  <a:pt x="4307498" y="34620"/>
                  <a:pt x="4371550" y="22134"/>
                </a:cubicBezTo>
                <a:cubicBezTo>
                  <a:pt x="4407078" y="48914"/>
                  <a:pt x="4387627" y="23893"/>
                  <a:pt x="4424056" y="28369"/>
                </a:cubicBezTo>
                <a:cubicBezTo>
                  <a:pt x="4413661" y="3313"/>
                  <a:pt x="4468424" y="41731"/>
                  <a:pt x="4469897" y="13218"/>
                </a:cubicBezTo>
                <a:cubicBezTo>
                  <a:pt x="4476479" y="14935"/>
                  <a:pt x="4482810" y="17498"/>
                  <a:pt x="4489151" y="20285"/>
                </a:cubicBezTo>
                <a:lnTo>
                  <a:pt x="4492479" y="21730"/>
                </a:lnTo>
                <a:lnTo>
                  <a:pt x="4505693" y="22584"/>
                </a:lnTo>
                <a:lnTo>
                  <a:pt x="4509529" y="28985"/>
                </a:lnTo>
                <a:lnTo>
                  <a:pt x="4529499" y="34687"/>
                </a:lnTo>
                <a:cubicBezTo>
                  <a:pt x="4536963" y="35869"/>
                  <a:pt x="4544973" y="36029"/>
                  <a:pt x="4553795" y="34541"/>
                </a:cubicBezTo>
                <a:cubicBezTo>
                  <a:pt x="4575351" y="22864"/>
                  <a:pt x="4609487" y="36086"/>
                  <a:pt x="4640118" y="34699"/>
                </a:cubicBezTo>
                <a:lnTo>
                  <a:pt x="4654127" y="30952"/>
                </a:lnTo>
                <a:lnTo>
                  <a:pt x="4700168" y="35953"/>
                </a:lnTo>
                <a:cubicBezTo>
                  <a:pt x="4713264" y="36848"/>
                  <a:pt x="4726846" y="37197"/>
                  <a:pt x="4741127" y="36527"/>
                </a:cubicBezTo>
                <a:lnTo>
                  <a:pt x="4767598" y="33272"/>
                </a:lnTo>
                <a:lnTo>
                  <a:pt x="4774592" y="35449"/>
                </a:lnTo>
                <a:cubicBezTo>
                  <a:pt x="4786697" y="34976"/>
                  <a:pt x="4802577" y="26578"/>
                  <a:pt x="4801328" y="36454"/>
                </a:cubicBezTo>
                <a:lnTo>
                  <a:pt x="4814870" y="32797"/>
                </a:lnTo>
                <a:lnTo>
                  <a:pt x="4828440" y="40415"/>
                </a:lnTo>
                <a:cubicBezTo>
                  <a:pt x="4829942" y="42215"/>
                  <a:pt x="4831084" y="44138"/>
                  <a:pt x="4831826" y="46118"/>
                </a:cubicBezTo>
                <a:lnTo>
                  <a:pt x="4850785" y="43190"/>
                </a:lnTo>
                <a:lnTo>
                  <a:pt x="4866468" y="48539"/>
                </a:lnTo>
                <a:lnTo>
                  <a:pt x="4879983" y="44615"/>
                </a:lnTo>
                <a:lnTo>
                  <a:pt x="4885635" y="45342"/>
                </a:lnTo>
                <a:lnTo>
                  <a:pt x="4899698" y="47876"/>
                </a:lnTo>
                <a:cubicBezTo>
                  <a:pt x="4906918" y="49699"/>
                  <a:pt x="4915001" y="51908"/>
                  <a:pt x="4923986" y="53632"/>
                </a:cubicBezTo>
                <a:lnTo>
                  <a:pt x="4931544" y="54358"/>
                </a:lnTo>
                <a:lnTo>
                  <a:pt x="4948135" y="63529"/>
                </a:lnTo>
                <a:cubicBezTo>
                  <a:pt x="4960212" y="70470"/>
                  <a:pt x="4969702" y="75124"/>
                  <a:pt x="4980068" y="71052"/>
                </a:cubicBezTo>
                <a:cubicBezTo>
                  <a:pt x="4998023" y="79978"/>
                  <a:pt x="5010918" y="105669"/>
                  <a:pt x="5036541" y="98293"/>
                </a:cubicBezTo>
                <a:cubicBezTo>
                  <a:pt x="5028940" y="110173"/>
                  <a:pt x="5065159" y="99199"/>
                  <a:pt x="5069678" y="111179"/>
                </a:cubicBezTo>
                <a:cubicBezTo>
                  <a:pt x="5071842" y="120855"/>
                  <a:pt x="5083332" y="119782"/>
                  <a:pt x="5092160" y="123203"/>
                </a:cubicBezTo>
                <a:cubicBezTo>
                  <a:pt x="5098585" y="133008"/>
                  <a:pt x="5142841" y="141271"/>
                  <a:pt x="5158166" y="139568"/>
                </a:cubicBezTo>
                <a:cubicBezTo>
                  <a:pt x="5201256" y="128920"/>
                  <a:pt x="5236783" y="168222"/>
                  <a:pt x="5271252" y="160738"/>
                </a:cubicBezTo>
                <a:cubicBezTo>
                  <a:pt x="5280328" y="161512"/>
                  <a:pt x="5287877" y="163623"/>
                  <a:pt x="5294438" y="166556"/>
                </a:cubicBezTo>
                <a:lnTo>
                  <a:pt x="5310840" y="176769"/>
                </a:lnTo>
                <a:cubicBezTo>
                  <a:pt x="5311084" y="179074"/>
                  <a:pt x="5311328" y="181377"/>
                  <a:pt x="5311570" y="183681"/>
                </a:cubicBezTo>
                <a:lnTo>
                  <a:pt x="5323756" y="187718"/>
                </a:lnTo>
                <a:lnTo>
                  <a:pt x="5326259" y="189880"/>
                </a:lnTo>
                <a:cubicBezTo>
                  <a:pt x="5331024" y="194034"/>
                  <a:pt x="5335878" y="197977"/>
                  <a:pt x="5341357" y="201193"/>
                </a:cubicBezTo>
                <a:cubicBezTo>
                  <a:pt x="5355787" y="174949"/>
                  <a:pt x="5390353" y="224216"/>
                  <a:pt x="5391908" y="198291"/>
                </a:cubicBezTo>
                <a:cubicBezTo>
                  <a:pt x="5424533" y="211393"/>
                  <a:pt x="5417454" y="183279"/>
                  <a:pt x="5439031" y="216975"/>
                </a:cubicBezTo>
                <a:cubicBezTo>
                  <a:pt x="5505697" y="221021"/>
                  <a:pt x="5575360" y="263433"/>
                  <a:pt x="5640913" y="253028"/>
                </a:cubicBezTo>
                <a:cubicBezTo>
                  <a:pt x="5625666" y="261550"/>
                  <a:pt x="5637932" y="279363"/>
                  <a:pt x="5657312" y="280626"/>
                </a:cubicBezTo>
                <a:cubicBezTo>
                  <a:pt x="5599451" y="314971"/>
                  <a:pt x="5750508" y="268765"/>
                  <a:pt x="5734773" y="303244"/>
                </a:cubicBezTo>
                <a:cubicBezTo>
                  <a:pt x="5761561" y="276899"/>
                  <a:pt x="5869387" y="261233"/>
                  <a:pt x="5877770" y="296965"/>
                </a:cubicBezTo>
                <a:cubicBezTo>
                  <a:pt x="5915819" y="308827"/>
                  <a:pt x="5955621" y="307835"/>
                  <a:pt x="5989615" y="319663"/>
                </a:cubicBezTo>
                <a:lnTo>
                  <a:pt x="5996857" y="323549"/>
                </a:lnTo>
                <a:lnTo>
                  <a:pt x="6037387" y="312526"/>
                </a:lnTo>
                <a:cubicBezTo>
                  <a:pt x="6073044" y="306507"/>
                  <a:pt x="6106738" y="308466"/>
                  <a:pt x="6113074" y="325845"/>
                </a:cubicBezTo>
                <a:cubicBezTo>
                  <a:pt x="6172518" y="336304"/>
                  <a:pt x="6233561" y="323646"/>
                  <a:pt x="6280929" y="350444"/>
                </a:cubicBezTo>
                <a:cubicBezTo>
                  <a:pt x="6286383" y="347055"/>
                  <a:pt x="6292357" y="344643"/>
                  <a:pt x="6298665" y="342931"/>
                </a:cubicBezTo>
                <a:lnTo>
                  <a:pt x="6317326" y="339794"/>
                </a:lnTo>
                <a:lnTo>
                  <a:pt x="6319212" y="341004"/>
                </a:lnTo>
                <a:cubicBezTo>
                  <a:pt x="6328393" y="343898"/>
                  <a:pt x="6334701" y="343685"/>
                  <a:pt x="6339724" y="342098"/>
                </a:cubicBezTo>
                <a:lnTo>
                  <a:pt x="6345010" y="339148"/>
                </a:lnTo>
                <a:lnTo>
                  <a:pt x="6359332" y="338899"/>
                </a:lnTo>
                <a:lnTo>
                  <a:pt x="6388220" y="335714"/>
                </a:lnTo>
                <a:lnTo>
                  <a:pt x="6392994" y="337644"/>
                </a:lnTo>
                <a:lnTo>
                  <a:pt x="6435581" y="336775"/>
                </a:lnTo>
                <a:cubicBezTo>
                  <a:pt x="6435677" y="337170"/>
                  <a:pt x="6435772" y="337567"/>
                  <a:pt x="6435870" y="337963"/>
                </a:cubicBezTo>
                <a:cubicBezTo>
                  <a:pt x="6437488" y="340605"/>
                  <a:pt x="6440513" y="342516"/>
                  <a:pt x="6446571" y="342957"/>
                </a:cubicBezTo>
                <a:cubicBezTo>
                  <a:pt x="6432902" y="359852"/>
                  <a:pt x="6448636" y="349961"/>
                  <a:pt x="6467701" y="349765"/>
                </a:cubicBezTo>
                <a:cubicBezTo>
                  <a:pt x="6450726" y="375964"/>
                  <a:pt x="6507518" y="364791"/>
                  <a:pt x="6512727" y="380305"/>
                </a:cubicBezTo>
                <a:cubicBezTo>
                  <a:pt x="6527112" y="379570"/>
                  <a:pt x="6542020" y="379271"/>
                  <a:pt x="6557094" y="379532"/>
                </a:cubicBezTo>
                <a:lnTo>
                  <a:pt x="6565879" y="380030"/>
                </a:lnTo>
                <a:cubicBezTo>
                  <a:pt x="6565919" y="380123"/>
                  <a:pt x="6565958" y="380216"/>
                  <a:pt x="6565997" y="380310"/>
                </a:cubicBezTo>
                <a:cubicBezTo>
                  <a:pt x="6567779" y="380994"/>
                  <a:pt x="6570621" y="381376"/>
                  <a:pt x="6575147" y="381374"/>
                </a:cubicBezTo>
                <a:lnTo>
                  <a:pt x="6581899" y="380938"/>
                </a:lnTo>
                <a:lnTo>
                  <a:pt x="6598943" y="381906"/>
                </a:lnTo>
                <a:lnTo>
                  <a:pt x="6604421" y="384033"/>
                </a:lnTo>
                <a:lnTo>
                  <a:pt x="6606035" y="387465"/>
                </a:lnTo>
                <a:lnTo>
                  <a:pt x="6607669" y="387186"/>
                </a:lnTo>
                <a:cubicBezTo>
                  <a:pt x="6620475" y="382131"/>
                  <a:pt x="6625312" y="374007"/>
                  <a:pt x="6637532" y="398125"/>
                </a:cubicBezTo>
                <a:cubicBezTo>
                  <a:pt x="6666345" y="390437"/>
                  <a:pt x="6669861" y="404891"/>
                  <a:pt x="6706880" y="412381"/>
                </a:cubicBezTo>
                <a:cubicBezTo>
                  <a:pt x="6723837" y="404468"/>
                  <a:pt x="6736071" y="408511"/>
                  <a:pt x="6747500" y="416386"/>
                </a:cubicBezTo>
                <a:cubicBezTo>
                  <a:pt x="6784745" y="414659"/>
                  <a:pt x="6816872" y="426761"/>
                  <a:pt x="6857783" y="431905"/>
                </a:cubicBezTo>
                <a:cubicBezTo>
                  <a:pt x="6903934" y="423229"/>
                  <a:pt x="6923989" y="445532"/>
                  <a:pt x="6967720" y="450939"/>
                </a:cubicBezTo>
                <a:cubicBezTo>
                  <a:pt x="7008578" y="433412"/>
                  <a:pt x="6996867" y="470461"/>
                  <a:pt x="7018394" y="479831"/>
                </a:cubicBezTo>
                <a:lnTo>
                  <a:pt x="7024679" y="480968"/>
                </a:lnTo>
                <a:lnTo>
                  <a:pt x="7041715" y="479120"/>
                </a:lnTo>
                <a:lnTo>
                  <a:pt x="7048103" y="477610"/>
                </a:lnTo>
                <a:cubicBezTo>
                  <a:pt x="7052510" y="476872"/>
                  <a:pt x="7055450" y="476773"/>
                  <a:pt x="7057490" y="477135"/>
                </a:cubicBezTo>
                <a:lnTo>
                  <a:pt x="7057730" y="477383"/>
                </a:lnTo>
                <a:lnTo>
                  <a:pt x="7066511" y="476432"/>
                </a:lnTo>
                <a:cubicBezTo>
                  <a:pt x="7081316" y="474229"/>
                  <a:pt x="7095708" y="471522"/>
                  <a:pt x="7109401" y="468486"/>
                </a:cubicBezTo>
                <a:cubicBezTo>
                  <a:pt x="7121361" y="482413"/>
                  <a:pt x="7171741" y="462549"/>
                  <a:pt x="7166830" y="490255"/>
                </a:cubicBezTo>
                <a:cubicBezTo>
                  <a:pt x="7185318" y="486971"/>
                  <a:pt x="7196261" y="474996"/>
                  <a:pt x="7190442" y="493308"/>
                </a:cubicBezTo>
                <a:cubicBezTo>
                  <a:pt x="7196540" y="492742"/>
                  <a:pt x="7200336" y="494071"/>
                  <a:pt x="7203083" y="496324"/>
                </a:cubicBezTo>
                <a:lnTo>
                  <a:pt x="7203894" y="497408"/>
                </a:lnTo>
                <a:lnTo>
                  <a:pt x="7245004" y="489662"/>
                </a:lnTo>
                <a:lnTo>
                  <a:pt x="7250514" y="490724"/>
                </a:lnTo>
                <a:lnTo>
                  <a:pt x="7277246" y="483000"/>
                </a:lnTo>
                <a:lnTo>
                  <a:pt x="7291092" y="480435"/>
                </a:lnTo>
                <a:lnTo>
                  <a:pt x="7294933" y="476767"/>
                </a:lnTo>
                <a:cubicBezTo>
                  <a:pt x="7299121" y="474441"/>
                  <a:pt x="7305176" y="473213"/>
                  <a:pt x="7315408" y="474478"/>
                </a:cubicBezTo>
                <a:lnTo>
                  <a:pt x="7317786" y="475324"/>
                </a:lnTo>
                <a:lnTo>
                  <a:pt x="7334572" y="469306"/>
                </a:lnTo>
                <a:cubicBezTo>
                  <a:pt x="7339959" y="466649"/>
                  <a:pt x="7344710" y="463382"/>
                  <a:pt x="7348520" y="459268"/>
                </a:cubicBezTo>
                <a:cubicBezTo>
                  <a:pt x="7406571" y="477093"/>
                  <a:pt x="7460434" y="455124"/>
                  <a:pt x="7522997" y="455427"/>
                </a:cubicBezTo>
                <a:cubicBezTo>
                  <a:pt x="7592791" y="446837"/>
                  <a:pt x="7640927" y="437451"/>
                  <a:pt x="7686985" y="433023"/>
                </a:cubicBezTo>
                <a:cubicBezTo>
                  <a:pt x="7708370" y="428668"/>
                  <a:pt x="7865878" y="410662"/>
                  <a:pt x="7854068" y="422992"/>
                </a:cubicBezTo>
                <a:cubicBezTo>
                  <a:pt x="7918669" y="394524"/>
                  <a:pt x="7960767" y="420179"/>
                  <a:pt x="8034165" y="404917"/>
                </a:cubicBezTo>
                <a:cubicBezTo>
                  <a:pt x="8074975" y="430280"/>
                  <a:pt x="8052607" y="405995"/>
                  <a:pt x="8094381" y="408936"/>
                </a:cubicBezTo>
                <a:cubicBezTo>
                  <a:pt x="8082391" y="384233"/>
                  <a:pt x="8145291" y="420455"/>
                  <a:pt x="8146898" y="391776"/>
                </a:cubicBezTo>
                <a:cubicBezTo>
                  <a:pt x="8154450" y="393217"/>
                  <a:pt x="8161714" y="395521"/>
                  <a:pt x="8168993" y="398048"/>
                </a:cubicBezTo>
                <a:lnTo>
                  <a:pt x="8172809" y="399355"/>
                </a:lnTo>
                <a:lnTo>
                  <a:pt x="8187962" y="399651"/>
                </a:lnTo>
                <a:lnTo>
                  <a:pt x="8192382" y="405910"/>
                </a:lnTo>
                <a:lnTo>
                  <a:pt x="8375192" y="397097"/>
                </a:lnTo>
                <a:cubicBezTo>
                  <a:pt x="8390681" y="391124"/>
                  <a:pt x="8442343" y="386212"/>
                  <a:pt x="8454377" y="393549"/>
                </a:cubicBezTo>
                <a:cubicBezTo>
                  <a:pt x="8465613" y="394229"/>
                  <a:pt x="8477337" y="389940"/>
                  <a:pt x="8484740" y="398377"/>
                </a:cubicBezTo>
                <a:cubicBezTo>
                  <a:pt x="8509291" y="401173"/>
                  <a:pt x="8565518" y="407621"/>
                  <a:pt x="8601673" y="410319"/>
                </a:cubicBezTo>
                <a:cubicBezTo>
                  <a:pt x="8619550" y="396781"/>
                  <a:pt x="8652058" y="416886"/>
                  <a:pt x="8701676" y="414569"/>
                </a:cubicBezTo>
                <a:cubicBezTo>
                  <a:pt x="8721163" y="399040"/>
                  <a:pt x="8735137" y="413192"/>
                  <a:pt x="8773288" y="391295"/>
                </a:cubicBezTo>
                <a:cubicBezTo>
                  <a:pt x="8775124" y="392937"/>
                  <a:pt x="8777353" y="394408"/>
                  <a:pt x="8779909" y="395664"/>
                </a:cubicBezTo>
                <a:cubicBezTo>
                  <a:pt x="8794759" y="402954"/>
                  <a:pt x="8817153" y="401520"/>
                  <a:pt x="8829932" y="392461"/>
                </a:cubicBezTo>
                <a:cubicBezTo>
                  <a:pt x="8891235" y="362336"/>
                  <a:pt x="8949370" y="358860"/>
                  <a:pt x="9003386" y="349460"/>
                </a:cubicBezTo>
                <a:cubicBezTo>
                  <a:pt x="9064740" y="341657"/>
                  <a:pt x="9026331" y="373992"/>
                  <a:pt x="9101185" y="344080"/>
                </a:cubicBezTo>
                <a:cubicBezTo>
                  <a:pt x="9110310" y="353604"/>
                  <a:pt x="9120116" y="353365"/>
                  <a:pt x="9136185" y="347296"/>
                </a:cubicBezTo>
                <a:cubicBezTo>
                  <a:pt x="9166057" y="344262"/>
                  <a:pt x="9165783" y="369927"/>
                  <a:pt x="9194801" y="352367"/>
                </a:cubicBezTo>
                <a:cubicBezTo>
                  <a:pt x="9190472" y="366462"/>
                  <a:pt x="9252023" y="353523"/>
                  <a:pt x="9239316" y="368776"/>
                </a:cubicBezTo>
                <a:cubicBezTo>
                  <a:pt x="9259813" y="379833"/>
                  <a:pt x="9267827" y="358579"/>
                  <a:pt x="9288052" y="368014"/>
                </a:cubicBezTo>
                <a:cubicBezTo>
                  <a:pt x="9310099" y="368953"/>
                  <a:pt x="9274359" y="354287"/>
                  <a:pt x="9298465" y="351514"/>
                </a:cubicBezTo>
                <a:cubicBezTo>
                  <a:pt x="9327883" y="350627"/>
                  <a:pt x="9325850" y="325510"/>
                  <a:pt x="9350892" y="355996"/>
                </a:cubicBezTo>
                <a:lnTo>
                  <a:pt x="9430522" y="364586"/>
                </a:lnTo>
                <a:cubicBezTo>
                  <a:pt x="9447485" y="355425"/>
                  <a:pt x="9461870" y="358450"/>
                  <a:pt x="9476215" y="365325"/>
                </a:cubicBezTo>
                <a:cubicBezTo>
                  <a:pt x="9516917" y="360669"/>
                  <a:pt x="9555019" y="370080"/>
                  <a:pt x="9601276" y="371922"/>
                </a:cubicBezTo>
                <a:cubicBezTo>
                  <a:pt x="9650279" y="359692"/>
                  <a:pt x="9677305" y="380141"/>
                  <a:pt x="9726733" y="382019"/>
                </a:cubicBezTo>
                <a:cubicBezTo>
                  <a:pt x="9773839" y="358530"/>
                  <a:pt x="9760877" y="410908"/>
                  <a:pt x="9802144" y="407697"/>
                </a:cubicBezTo>
                <a:cubicBezTo>
                  <a:pt x="9868120" y="385365"/>
                  <a:pt x="9801669" y="424896"/>
                  <a:pt x="9905153" y="413868"/>
                </a:cubicBezTo>
                <a:cubicBezTo>
                  <a:pt x="9910811" y="410359"/>
                  <a:pt x="9923612" y="413238"/>
                  <a:pt x="9922553" y="417787"/>
                </a:cubicBezTo>
                <a:cubicBezTo>
                  <a:pt x="9945213" y="415195"/>
                  <a:pt x="10012509" y="437971"/>
                  <a:pt x="10044658" y="431295"/>
                </a:cubicBezTo>
                <a:cubicBezTo>
                  <a:pt x="10108994" y="441322"/>
                  <a:pt x="10138326" y="418598"/>
                  <a:pt x="10184585" y="420356"/>
                </a:cubicBezTo>
                <a:cubicBezTo>
                  <a:pt x="10238805" y="433245"/>
                  <a:pt x="10270973" y="446023"/>
                  <a:pt x="10366435" y="475646"/>
                </a:cubicBezTo>
                <a:lnTo>
                  <a:pt x="10688220" y="555476"/>
                </a:lnTo>
                <a:cubicBezTo>
                  <a:pt x="10812002" y="626549"/>
                  <a:pt x="10955764" y="565297"/>
                  <a:pt x="11026690" y="563899"/>
                </a:cubicBezTo>
                <a:cubicBezTo>
                  <a:pt x="11053150" y="535972"/>
                  <a:pt x="11079708" y="560938"/>
                  <a:pt x="11113779" y="547086"/>
                </a:cubicBezTo>
                <a:cubicBezTo>
                  <a:pt x="11191398" y="533240"/>
                  <a:pt x="11265999" y="496724"/>
                  <a:pt x="11369556" y="504937"/>
                </a:cubicBezTo>
                <a:cubicBezTo>
                  <a:pt x="11406977" y="422376"/>
                  <a:pt x="11530972" y="456417"/>
                  <a:pt x="11623342" y="401646"/>
                </a:cubicBezTo>
                <a:cubicBezTo>
                  <a:pt x="11678749" y="386540"/>
                  <a:pt x="11771467" y="415601"/>
                  <a:pt x="11786511" y="371608"/>
                </a:cubicBezTo>
                <a:cubicBezTo>
                  <a:pt x="11815065" y="394479"/>
                  <a:pt x="11834769" y="350469"/>
                  <a:pt x="11862577" y="343767"/>
                </a:cubicBezTo>
                <a:cubicBezTo>
                  <a:pt x="11886839" y="357655"/>
                  <a:pt x="11896496" y="342356"/>
                  <a:pt x="11916612" y="337028"/>
                </a:cubicBezTo>
                <a:cubicBezTo>
                  <a:pt x="11926953" y="346090"/>
                  <a:pt x="11944208" y="343709"/>
                  <a:pt x="11948830" y="331280"/>
                </a:cubicBezTo>
                <a:cubicBezTo>
                  <a:pt x="11937556" y="304981"/>
                  <a:pt x="11999127" y="312097"/>
                  <a:pt x="12001583" y="292861"/>
                </a:cubicBezTo>
                <a:cubicBezTo>
                  <a:pt x="12027437" y="287117"/>
                  <a:pt x="12120562" y="289932"/>
                  <a:pt x="12174977" y="277870"/>
                </a:cubicBezTo>
                <a:lnTo>
                  <a:pt x="12192000" y="269767"/>
                </a:lnTo>
                <a:lnTo>
                  <a:pt x="12192000" y="5013196"/>
                </a:lnTo>
                <a:lnTo>
                  <a:pt x="0" y="5013196"/>
                </a:lnTo>
                <a:lnTo>
                  <a:pt x="0" y="630667"/>
                </a:lnTo>
                <a:lnTo>
                  <a:pt x="11075" y="628396"/>
                </a:lnTo>
                <a:cubicBezTo>
                  <a:pt x="23002" y="626376"/>
                  <a:pt x="33255" y="624731"/>
                  <a:pt x="44061" y="621814"/>
                </a:cubicBezTo>
                <a:cubicBezTo>
                  <a:pt x="78982" y="608550"/>
                  <a:pt x="115649" y="579219"/>
                  <a:pt x="136694" y="569633"/>
                </a:cubicBezTo>
                <a:lnTo>
                  <a:pt x="170342" y="564295"/>
                </a:lnTo>
                <a:cubicBezTo>
                  <a:pt x="169880" y="561325"/>
                  <a:pt x="169417" y="558353"/>
                  <a:pt x="168955" y="555382"/>
                </a:cubicBezTo>
                <a:lnTo>
                  <a:pt x="181474" y="554499"/>
                </a:lnTo>
                <a:lnTo>
                  <a:pt x="209440" y="553779"/>
                </a:lnTo>
                <a:cubicBezTo>
                  <a:pt x="226869" y="552113"/>
                  <a:pt x="275442" y="553383"/>
                  <a:pt x="293152" y="549794"/>
                </a:cubicBezTo>
                <a:cubicBezTo>
                  <a:pt x="298104" y="540169"/>
                  <a:pt x="305921" y="534831"/>
                  <a:pt x="315693" y="532248"/>
                </a:cubicBezTo>
                <a:lnTo>
                  <a:pt x="337305" y="531590"/>
                </a:lnTo>
                <a:lnTo>
                  <a:pt x="462252" y="506369"/>
                </a:lnTo>
                <a:lnTo>
                  <a:pt x="479457" y="504341"/>
                </a:lnTo>
                <a:lnTo>
                  <a:pt x="488653" y="496475"/>
                </a:lnTo>
                <a:cubicBezTo>
                  <a:pt x="495751" y="494808"/>
                  <a:pt x="516240" y="495433"/>
                  <a:pt x="522053" y="494343"/>
                </a:cubicBezTo>
                <a:lnTo>
                  <a:pt x="523520" y="489931"/>
                </a:lnTo>
                <a:cubicBezTo>
                  <a:pt x="541965" y="482593"/>
                  <a:pt x="611396" y="458013"/>
                  <a:pt x="632714" y="450319"/>
                </a:cubicBezTo>
                <a:cubicBezTo>
                  <a:pt x="637120" y="456979"/>
                  <a:pt x="646523" y="446165"/>
                  <a:pt x="651426" y="443762"/>
                </a:cubicBezTo>
                <a:cubicBezTo>
                  <a:pt x="652273" y="448286"/>
                  <a:pt x="664268" y="449456"/>
                  <a:pt x="667724" y="445356"/>
                </a:cubicBezTo>
                <a:cubicBezTo>
                  <a:pt x="751466" y="421701"/>
                  <a:pt x="710176" y="468211"/>
                  <a:pt x="757679" y="438363"/>
                </a:cubicBezTo>
                <a:cubicBezTo>
                  <a:pt x="766141" y="436289"/>
                  <a:pt x="773060" y="437997"/>
                  <a:pt x="779159" y="441277"/>
                </a:cubicBezTo>
                <a:lnTo>
                  <a:pt x="788293" y="448081"/>
                </a:lnTo>
                <a:lnTo>
                  <a:pt x="822923" y="434292"/>
                </a:lnTo>
                <a:cubicBezTo>
                  <a:pt x="840014" y="429396"/>
                  <a:pt x="858036" y="426029"/>
                  <a:pt x="876559" y="424306"/>
                </a:cubicBezTo>
                <a:cubicBezTo>
                  <a:pt x="880889" y="433506"/>
                  <a:pt x="895209" y="420068"/>
                  <a:pt x="902011" y="417336"/>
                </a:cubicBezTo>
                <a:cubicBezTo>
                  <a:pt x="902191" y="423390"/>
                  <a:pt x="917419" y="426022"/>
                  <a:pt x="922715" y="420917"/>
                </a:cubicBezTo>
                <a:cubicBezTo>
                  <a:pt x="1035495" y="397234"/>
                  <a:pt x="972839" y="454951"/>
                  <a:pt x="1040139" y="419808"/>
                </a:cubicBezTo>
                <a:cubicBezTo>
                  <a:pt x="1051469" y="417835"/>
                  <a:pt x="1060048" y="420716"/>
                  <a:pt x="1067251" y="425602"/>
                </a:cubicBezTo>
                <a:lnTo>
                  <a:pt x="1080272" y="437887"/>
                </a:lnTo>
                <a:lnTo>
                  <a:pt x="1090219" y="433244"/>
                </a:lnTo>
                <a:cubicBezTo>
                  <a:pt x="1128054" y="432213"/>
                  <a:pt x="1139443" y="444840"/>
                  <a:pt x="1161226" y="431522"/>
                </a:cubicBezTo>
                <a:cubicBezTo>
                  <a:pt x="1194247" y="457797"/>
                  <a:pt x="1182853" y="433812"/>
                  <a:pt x="1207525" y="429257"/>
                </a:cubicBezTo>
                <a:cubicBezTo>
                  <a:pt x="1226951" y="423550"/>
                  <a:pt x="1190923" y="413889"/>
                  <a:pt x="1210030" y="412023"/>
                </a:cubicBezTo>
                <a:cubicBezTo>
                  <a:pt x="1230853" y="418586"/>
                  <a:pt x="1229491" y="397066"/>
                  <a:pt x="1251170" y="405160"/>
                </a:cubicBezTo>
                <a:cubicBezTo>
                  <a:pt x="1246235" y="421478"/>
                  <a:pt x="1293590" y="401251"/>
                  <a:pt x="1295331" y="415400"/>
                </a:cubicBezTo>
                <a:cubicBezTo>
                  <a:pt x="1313247" y="394801"/>
                  <a:pt x="1322885" y="419606"/>
                  <a:pt x="1347118" y="412922"/>
                </a:cubicBezTo>
                <a:cubicBezTo>
                  <a:pt x="1358442" y="405047"/>
                  <a:pt x="1366690" y="403583"/>
                  <a:pt x="1378108" y="411628"/>
                </a:cubicBezTo>
                <a:cubicBezTo>
                  <a:pt x="1430244" y="373345"/>
                  <a:pt x="1410029" y="409382"/>
                  <a:pt x="1459192" y="394137"/>
                </a:cubicBezTo>
                <a:cubicBezTo>
                  <a:pt x="1501499" y="378273"/>
                  <a:pt x="1549591" y="367610"/>
                  <a:pt x="1590120" y="330826"/>
                </a:cubicBezTo>
                <a:cubicBezTo>
                  <a:pt x="1597495" y="320478"/>
                  <a:pt x="1615987" y="316279"/>
                  <a:pt x="1631417" y="321445"/>
                </a:cubicBezTo>
                <a:cubicBezTo>
                  <a:pt x="1634069" y="322335"/>
                  <a:pt x="1636534" y="323476"/>
                  <a:pt x="1638727" y="324828"/>
                </a:cubicBezTo>
                <a:cubicBezTo>
                  <a:pt x="1674229" y="318675"/>
                  <a:pt x="1804005" y="291708"/>
                  <a:pt x="1844438" y="284522"/>
                </a:cubicBezTo>
                <a:cubicBezTo>
                  <a:pt x="1847960" y="297582"/>
                  <a:pt x="1868036" y="273541"/>
                  <a:pt x="1881324" y="281715"/>
                </a:cubicBezTo>
                <a:cubicBezTo>
                  <a:pt x="1890865" y="288925"/>
                  <a:pt x="1899182" y="283313"/>
                  <a:pt x="1908999" y="282556"/>
                </a:cubicBezTo>
                <a:cubicBezTo>
                  <a:pt x="1922050" y="288125"/>
                  <a:pt x="1964084" y="276888"/>
                  <a:pt x="1974956" y="269176"/>
                </a:cubicBezTo>
                <a:cubicBezTo>
                  <a:pt x="2000789" y="242591"/>
                  <a:pt x="2060915" y="260908"/>
                  <a:pt x="2082409" y="240508"/>
                </a:cubicBezTo>
                <a:cubicBezTo>
                  <a:pt x="2090286" y="237431"/>
                  <a:pt x="2098026" y="236104"/>
                  <a:pt x="2105639" y="235866"/>
                </a:cubicBezTo>
                <a:lnTo>
                  <a:pt x="2126992" y="237686"/>
                </a:lnTo>
                <a:lnTo>
                  <a:pt x="2133154" y="243170"/>
                </a:lnTo>
                <a:lnTo>
                  <a:pt x="2146154" y="241550"/>
                </a:lnTo>
                <a:lnTo>
                  <a:pt x="2149901" y="242334"/>
                </a:lnTo>
                <a:cubicBezTo>
                  <a:pt x="2157061" y="243856"/>
                  <a:pt x="2164126" y="245165"/>
                  <a:pt x="2171100" y="245607"/>
                </a:cubicBezTo>
                <a:cubicBezTo>
                  <a:pt x="2161432" y="217726"/>
                  <a:pt x="2228843" y="244778"/>
                  <a:pt x="2209148" y="222443"/>
                </a:cubicBezTo>
                <a:cubicBezTo>
                  <a:pt x="2245795" y="220027"/>
                  <a:pt x="2217435" y="199404"/>
                  <a:pt x="2261889" y="218750"/>
                </a:cubicBezTo>
                <a:cubicBezTo>
                  <a:pt x="2318421" y="194794"/>
                  <a:pt x="2408342" y="201713"/>
                  <a:pt x="2452315" y="166117"/>
                </a:cubicBezTo>
                <a:cubicBezTo>
                  <a:pt x="2447016" y="179502"/>
                  <a:pt x="2471204" y="189377"/>
                  <a:pt x="2487710" y="182485"/>
                </a:cubicBezTo>
                <a:cubicBezTo>
                  <a:pt x="2469218" y="234964"/>
                  <a:pt x="2552592" y="134331"/>
                  <a:pt x="2567870" y="169640"/>
                </a:cubicBezTo>
                <a:cubicBezTo>
                  <a:pt x="2567993" y="136603"/>
                  <a:pt x="2641492" y="79264"/>
                  <a:pt x="2677053" y="105731"/>
                </a:cubicBezTo>
                <a:cubicBezTo>
                  <a:pt x="2730362" y="98156"/>
                  <a:pt x="2767701" y="70180"/>
                  <a:pt x="2823914" y="80085"/>
                </a:cubicBezTo>
                <a:cubicBezTo>
                  <a:pt x="2825573" y="75636"/>
                  <a:pt x="2828354" y="71885"/>
                  <a:pt x="2831912" y="68644"/>
                </a:cubicBezTo>
                <a:lnTo>
                  <a:pt x="2843870" y="60725"/>
                </a:lnTo>
                <a:lnTo>
                  <a:pt x="2846217" y="61243"/>
                </a:lnTo>
                <a:cubicBezTo>
                  <a:pt x="2855406" y="61177"/>
                  <a:pt x="2860075" y="59230"/>
                  <a:pt x="2862745" y="56460"/>
                </a:cubicBezTo>
                <a:lnTo>
                  <a:pt x="2864596" y="52436"/>
                </a:lnTo>
                <a:lnTo>
                  <a:pt x="2875381" y="48221"/>
                </a:lnTo>
                <a:lnTo>
                  <a:pt x="2895139" y="37404"/>
                </a:lnTo>
                <a:lnTo>
                  <a:pt x="2900232" y="37736"/>
                </a:lnTo>
                <a:lnTo>
                  <a:pt x="2932205" y="25091"/>
                </a:lnTo>
                <a:lnTo>
                  <a:pt x="2933310" y="26034"/>
                </a:lnTo>
                <a:cubicBezTo>
                  <a:pt x="2936512" y="27864"/>
                  <a:pt x="2940256" y="28670"/>
                  <a:pt x="2945218" y="27359"/>
                </a:cubicBezTo>
                <a:cubicBezTo>
                  <a:pt x="2947316" y="45762"/>
                  <a:pt x="2952012" y="32829"/>
                  <a:pt x="2966465" y="27335"/>
                </a:cubicBezTo>
                <a:cubicBezTo>
                  <a:pt x="2972951" y="54691"/>
                  <a:pt x="3008144" y="29186"/>
                  <a:pt x="3023668" y="41123"/>
                </a:cubicBezTo>
                <a:cubicBezTo>
                  <a:pt x="3034143" y="36470"/>
                  <a:pt x="3045337" y="32050"/>
                  <a:pt x="3057077" y="28063"/>
                </a:cubicBezTo>
                <a:lnTo>
                  <a:pt x="3151915" y="24461"/>
                </a:lnTo>
                <a:lnTo>
                  <a:pt x="3251671" y="44793"/>
                </a:lnTo>
                <a:cubicBezTo>
                  <a:pt x="3288430" y="44614"/>
                  <a:pt x="3320402" y="52254"/>
                  <a:pt x="3351400" y="45905"/>
                </a:cubicBezTo>
                <a:cubicBezTo>
                  <a:pt x="3364152" y="52066"/>
                  <a:pt x="3376107" y="54432"/>
                  <a:pt x="3387481" y="44661"/>
                </a:cubicBezTo>
                <a:cubicBezTo>
                  <a:pt x="3421834" y="47236"/>
                  <a:pt x="3430384" y="60743"/>
                  <a:pt x="3451923" y="49700"/>
                </a:cubicBezTo>
                <a:cubicBezTo>
                  <a:pt x="3471592" y="71444"/>
                  <a:pt x="3472580" y="62993"/>
                  <a:pt x="3481520" y="56505"/>
                </a:cubicBezTo>
                <a:lnTo>
                  <a:pt x="3482804" y="56030"/>
                </a:lnTo>
                <a:lnTo>
                  <a:pt x="3485495" y="59139"/>
                </a:lnTo>
                <a:lnTo>
                  <a:pt x="3490972" y="60504"/>
                </a:lnTo>
                <a:lnTo>
                  <a:pt x="3505835" y="59295"/>
                </a:lnTo>
                <a:lnTo>
                  <a:pt x="3511410" y="58026"/>
                </a:lnTo>
                <a:cubicBezTo>
                  <a:pt x="3515254" y="57455"/>
                  <a:pt x="3517816" y="57465"/>
                  <a:pt x="3519598" y="57901"/>
                </a:cubicBezTo>
                <a:lnTo>
                  <a:pt x="3519807" y="58156"/>
                </a:lnTo>
                <a:lnTo>
                  <a:pt x="3527466" y="57534"/>
                </a:lnTo>
                <a:cubicBezTo>
                  <a:pt x="3540383" y="55888"/>
                  <a:pt x="3552942" y="53726"/>
                  <a:pt x="3564889" y="51208"/>
                </a:cubicBezTo>
                <a:cubicBezTo>
                  <a:pt x="3575289" y="65525"/>
                  <a:pt x="3619274" y="47602"/>
                  <a:pt x="3614922" y="75022"/>
                </a:cubicBezTo>
                <a:cubicBezTo>
                  <a:pt x="3631051" y="72436"/>
                  <a:pt x="3640626" y="60912"/>
                  <a:pt x="3635506" y="78936"/>
                </a:cubicBezTo>
                <a:cubicBezTo>
                  <a:pt x="3640824" y="78600"/>
                  <a:pt x="3644132" y="80065"/>
                  <a:pt x="3646525" y="82411"/>
                </a:cubicBezTo>
                <a:lnTo>
                  <a:pt x="3647224" y="83521"/>
                </a:lnTo>
                <a:lnTo>
                  <a:pt x="3683100" y="77327"/>
                </a:lnTo>
                <a:lnTo>
                  <a:pt x="3687901" y="78590"/>
                </a:lnTo>
                <a:lnTo>
                  <a:pt x="3711234" y="71883"/>
                </a:lnTo>
                <a:lnTo>
                  <a:pt x="3723318" y="69843"/>
                </a:lnTo>
                <a:lnTo>
                  <a:pt x="3726677" y="66330"/>
                </a:lnTo>
                <a:cubicBezTo>
                  <a:pt x="3730335" y="64168"/>
                  <a:pt x="3735615" y="63170"/>
                  <a:pt x="3744535" y="64808"/>
                </a:cubicBezTo>
                <a:lnTo>
                  <a:pt x="3746608" y="65740"/>
                </a:lnTo>
                <a:lnTo>
                  <a:pt x="3761262" y="60365"/>
                </a:lnTo>
                <a:cubicBezTo>
                  <a:pt x="3765968" y="57919"/>
                  <a:pt x="3770117" y="54839"/>
                  <a:pt x="3773451" y="50884"/>
                </a:cubicBezTo>
                <a:cubicBezTo>
                  <a:pt x="3824036" y="70790"/>
                  <a:pt x="3871065" y="50900"/>
                  <a:pt x="3925626" y="53519"/>
                </a:cubicBezTo>
                <a:cubicBezTo>
                  <a:pt x="3949771" y="85474"/>
                  <a:pt x="4043223" y="44139"/>
                  <a:pt x="4056184" y="12503"/>
                </a:cubicBezTo>
                <a:cubicBezTo>
                  <a:pt x="4056987" y="40004"/>
                  <a:pt x="4124598" y="1322"/>
                  <a:pt x="4142196" y="3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2018489-96B3-C4DD-6BC7-3D271BBFE4A2}"/>
              </a:ext>
            </a:extLst>
          </p:cNvPr>
          <p:cNvGraphicFramePr>
            <a:graphicFrameLocks noGrp="1"/>
          </p:cNvGraphicFramePr>
          <p:nvPr>
            <p:ph idx="1"/>
            <p:extLst>
              <p:ext uri="{D42A27DB-BD31-4B8C-83A1-F6EECF244321}">
                <p14:modId xmlns:p14="http://schemas.microsoft.com/office/powerpoint/2010/main" val="2975333783"/>
              </p:ext>
            </p:extLst>
          </p:nvPr>
        </p:nvGraphicFramePr>
        <p:xfrm>
          <a:off x="1050925" y="2504941"/>
          <a:ext cx="9810750" cy="3749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320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F6CF792-3493-A242-94C0-86F0A01449F1}"/>
              </a:ext>
            </a:extLst>
          </p:cNvPr>
          <p:cNvSpPr>
            <a:spLocks noGrp="1"/>
          </p:cNvSpPr>
          <p:nvPr>
            <p:ph type="title"/>
          </p:nvPr>
        </p:nvSpPr>
        <p:spPr>
          <a:xfrm>
            <a:off x="1050879" y="609601"/>
            <a:ext cx="9810604" cy="1216024"/>
          </a:xfrm>
        </p:spPr>
        <p:txBody>
          <a:bodyPr>
            <a:normAutofit/>
          </a:bodyPr>
          <a:lstStyle/>
          <a:p>
            <a:r>
              <a:rPr lang="en-US"/>
              <a:t>penalties</a:t>
            </a:r>
            <a:endParaRPr lang="en-US" dirty="0"/>
          </a:p>
        </p:txBody>
      </p:sp>
      <p:graphicFrame>
        <p:nvGraphicFramePr>
          <p:cNvPr id="5" name="Content Placeholder 2">
            <a:extLst>
              <a:ext uri="{FF2B5EF4-FFF2-40B4-BE49-F238E27FC236}">
                <a16:creationId xmlns:a16="http://schemas.microsoft.com/office/drawing/2014/main" id="{3FE4B8E0-A395-D2AA-44D9-AD0D98E4E8EE}"/>
              </a:ext>
            </a:extLst>
          </p:cNvPr>
          <p:cNvGraphicFramePr>
            <a:graphicFrameLocks noGrp="1"/>
          </p:cNvGraphicFramePr>
          <p:nvPr>
            <p:ph idx="1"/>
            <p:extLst>
              <p:ext uri="{D42A27DB-BD31-4B8C-83A1-F6EECF244321}">
                <p14:modId xmlns:p14="http://schemas.microsoft.com/office/powerpoint/2010/main" val="1456297025"/>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8383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D58325B-633C-D932-9EE3-831A6B182E89}"/>
              </a:ext>
            </a:extLst>
          </p:cNvPr>
          <p:cNvSpPr>
            <a:spLocks noGrp="1"/>
          </p:cNvSpPr>
          <p:nvPr>
            <p:ph type="title"/>
          </p:nvPr>
        </p:nvSpPr>
        <p:spPr>
          <a:xfrm>
            <a:off x="1050879" y="609601"/>
            <a:ext cx="9810604" cy="1216024"/>
          </a:xfrm>
        </p:spPr>
        <p:txBody>
          <a:bodyPr>
            <a:normAutofit/>
          </a:bodyPr>
          <a:lstStyle/>
          <a:p>
            <a:r>
              <a:rPr lang="en-US" dirty="0"/>
              <a:t>Penalties cont’d</a:t>
            </a:r>
          </a:p>
        </p:txBody>
      </p:sp>
      <p:graphicFrame>
        <p:nvGraphicFramePr>
          <p:cNvPr id="5" name="Content Placeholder 2">
            <a:extLst>
              <a:ext uri="{FF2B5EF4-FFF2-40B4-BE49-F238E27FC236}">
                <a16:creationId xmlns:a16="http://schemas.microsoft.com/office/drawing/2014/main" id="{A3AA3810-D647-927D-5A0C-B8697E3DD885}"/>
              </a:ext>
            </a:extLst>
          </p:cNvPr>
          <p:cNvGraphicFramePr>
            <a:graphicFrameLocks noGrp="1"/>
          </p:cNvGraphicFramePr>
          <p:nvPr>
            <p:ph idx="1"/>
            <p:extLst>
              <p:ext uri="{D42A27DB-BD31-4B8C-83A1-F6EECF244321}">
                <p14:modId xmlns:p14="http://schemas.microsoft.com/office/powerpoint/2010/main" val="2313252640"/>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6290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17A9A3-EE46-1A87-B9DF-7E29B52A2896}"/>
              </a:ext>
            </a:extLst>
          </p:cNvPr>
          <p:cNvSpPr>
            <a:spLocks noGrp="1"/>
          </p:cNvSpPr>
          <p:nvPr>
            <p:ph type="title"/>
          </p:nvPr>
        </p:nvSpPr>
        <p:spPr>
          <a:xfrm>
            <a:off x="1050879" y="609601"/>
            <a:ext cx="9810604" cy="1216024"/>
          </a:xfrm>
        </p:spPr>
        <p:txBody>
          <a:bodyPr>
            <a:normAutofit/>
          </a:bodyPr>
          <a:lstStyle/>
          <a:p>
            <a:r>
              <a:rPr lang="en-US" sz="2600" b="1"/>
              <a:t>Can I claim my Medical expenses, church contributions, MGM losses</a:t>
            </a:r>
          </a:p>
        </p:txBody>
      </p:sp>
      <p:graphicFrame>
        <p:nvGraphicFramePr>
          <p:cNvPr id="5" name="Content Placeholder 2">
            <a:extLst>
              <a:ext uri="{FF2B5EF4-FFF2-40B4-BE49-F238E27FC236}">
                <a16:creationId xmlns:a16="http://schemas.microsoft.com/office/drawing/2014/main" id="{D64DC988-45FF-E581-16C0-FE48C98DFB21}"/>
              </a:ext>
            </a:extLst>
          </p:cNvPr>
          <p:cNvGraphicFramePr>
            <a:graphicFrameLocks noGrp="1"/>
          </p:cNvGraphicFramePr>
          <p:nvPr>
            <p:ph idx="1"/>
            <p:extLst>
              <p:ext uri="{D42A27DB-BD31-4B8C-83A1-F6EECF244321}">
                <p14:modId xmlns:p14="http://schemas.microsoft.com/office/powerpoint/2010/main" val="933424035"/>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246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4D9BFAD-8373-FC48-FB72-1866207A18B0}"/>
              </a:ext>
            </a:extLst>
          </p:cNvPr>
          <p:cNvSpPr>
            <a:spLocks noGrp="1"/>
          </p:cNvSpPr>
          <p:nvPr>
            <p:ph type="title"/>
          </p:nvPr>
        </p:nvSpPr>
        <p:spPr>
          <a:xfrm>
            <a:off x="1050879" y="609601"/>
            <a:ext cx="9810604" cy="1216024"/>
          </a:xfrm>
        </p:spPr>
        <p:txBody>
          <a:bodyPr>
            <a:normAutofit/>
          </a:bodyPr>
          <a:lstStyle/>
          <a:p>
            <a:r>
              <a:rPr lang="en-US" b="1"/>
              <a:t>Retirement</a:t>
            </a:r>
            <a:endParaRPr lang="en-US" b="1" dirty="0"/>
          </a:p>
        </p:txBody>
      </p:sp>
      <p:graphicFrame>
        <p:nvGraphicFramePr>
          <p:cNvPr id="5" name="Content Placeholder 2">
            <a:extLst>
              <a:ext uri="{FF2B5EF4-FFF2-40B4-BE49-F238E27FC236}">
                <a16:creationId xmlns:a16="http://schemas.microsoft.com/office/drawing/2014/main" id="{7CCC0BC1-E239-D7A2-0D70-6860E03D1FF6}"/>
              </a:ext>
            </a:extLst>
          </p:cNvPr>
          <p:cNvGraphicFramePr>
            <a:graphicFrameLocks noGrp="1"/>
          </p:cNvGraphicFramePr>
          <p:nvPr>
            <p:ph idx="1"/>
            <p:extLst>
              <p:ext uri="{D42A27DB-BD31-4B8C-83A1-F6EECF244321}">
                <p14:modId xmlns:p14="http://schemas.microsoft.com/office/powerpoint/2010/main" val="1058077365"/>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5257841"/>
      </p:ext>
    </p:extLst>
  </p:cSld>
  <p:clrMapOvr>
    <a:masterClrMapping/>
  </p:clrMapOvr>
</p:sld>
</file>

<file path=ppt/theme/theme1.xml><?xml version="1.0" encoding="utf-8"?>
<a:theme xmlns:a="http://schemas.openxmlformats.org/drawingml/2006/main" name="ArchiveVTI">
  <a:themeElements>
    <a:clrScheme name="AnalogousFromRegularSeed_2SEEDS">
      <a:dk1>
        <a:srgbClr val="000000"/>
      </a:dk1>
      <a:lt1>
        <a:srgbClr val="FFFFFF"/>
      </a:lt1>
      <a:dk2>
        <a:srgbClr val="1B2F2E"/>
      </a:dk2>
      <a:lt2>
        <a:srgbClr val="F3F1F0"/>
      </a:lt2>
      <a:accent1>
        <a:srgbClr val="3B9EB1"/>
      </a:accent1>
      <a:accent2>
        <a:srgbClr val="46B196"/>
      </a:accent2>
      <a:accent3>
        <a:srgbClr val="4D7EC3"/>
      </a:accent3>
      <a:accent4>
        <a:srgbClr val="B13B3E"/>
      </a:accent4>
      <a:accent5>
        <a:srgbClr val="C37B4D"/>
      </a:accent5>
      <a:accent6>
        <a:srgbClr val="B19A3B"/>
      </a:accent6>
      <a:hlink>
        <a:srgbClr val="C05944"/>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docProps/app.xml><?xml version="1.0" encoding="utf-8"?>
<Properties xmlns="http://schemas.openxmlformats.org/officeDocument/2006/extended-properties" xmlns:vt="http://schemas.openxmlformats.org/officeDocument/2006/docPropsVTypes">
  <TotalTime>3861</TotalTime>
  <Words>1803</Words>
  <Application>Microsoft Office PowerPoint</Application>
  <PresentationFormat>Widescreen</PresentationFormat>
  <Paragraphs>167</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-apple-system</vt:lpstr>
      <vt:lpstr>Arial</vt:lpstr>
      <vt:lpstr>Bembo</vt:lpstr>
      <vt:lpstr>EuclidCircularB</vt:lpstr>
      <vt:lpstr>Georgia</vt:lpstr>
      <vt:lpstr>Gotham</vt:lpstr>
      <vt:lpstr>Nunito</vt:lpstr>
      <vt:lpstr>Roboto</vt:lpstr>
      <vt:lpstr>Sora</vt:lpstr>
      <vt:lpstr>ArchiveVTI</vt:lpstr>
      <vt:lpstr>By Reginald McCauley Sr Tax Analyst, H&amp;R Block rjmccauley2@gmail.com 301.375.0848(voicemail &amp; text) </vt:lpstr>
      <vt:lpstr>Today’s  topics</vt:lpstr>
      <vt:lpstr>Tax Filing Objective</vt:lpstr>
      <vt:lpstr>AM I REQUIRED TO FILE?</vt:lpstr>
      <vt:lpstr>taxes due date</vt:lpstr>
      <vt:lpstr>penalties</vt:lpstr>
      <vt:lpstr>Penalties cont’d</vt:lpstr>
      <vt:lpstr>Can I claim my Medical expenses, church contributions, MGM losses</vt:lpstr>
      <vt:lpstr>Retirement</vt:lpstr>
      <vt:lpstr>New tax laws</vt:lpstr>
      <vt:lpstr>Unique Situations</vt:lpstr>
      <vt:lpstr>1099nec uber/lyft, DoorDash, other small business,LLC </vt:lpstr>
      <vt:lpstr>Rental Property</vt:lpstr>
      <vt:lpstr>Social security income</vt:lpstr>
      <vt:lpstr>Capital gains </vt:lpstr>
      <vt:lpstr>Sale of home</vt:lpstr>
      <vt:lpstr>Tax Brackets- single filers</vt:lpstr>
      <vt:lpstr>Tax Brackets mfj</vt:lpstr>
      <vt:lpstr>irmma</vt:lpstr>
      <vt:lpstr>2023 Part B Medicare IRMAA Bracket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 Reginald McCauley Sr Tax Analyst, H&amp;R Block rjmccauley2@gmail.com </dc:title>
  <dc:creator>REGINALD MCCAULEY</dc:creator>
  <cp:lastModifiedBy>REGINALD MCCAULEY</cp:lastModifiedBy>
  <cp:revision>48</cp:revision>
  <cp:lastPrinted>2023-08-16T15:30:41Z</cp:lastPrinted>
  <dcterms:created xsi:type="dcterms:W3CDTF">2023-06-29T20:47:53Z</dcterms:created>
  <dcterms:modified xsi:type="dcterms:W3CDTF">2023-08-16T16:15:33Z</dcterms:modified>
</cp:coreProperties>
</file>